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office.chartcolorstyle+xml" PartName="/ppt/charts/colors6.xml"/>
  <Override ContentType="application/vnd.ms-office.chartcolorstyle+xml" PartName="/ppt/charts/colors4.xml"/>
  <Override ContentType="application/vnd.ms-office.chartcolorstyle+xml" PartName="/ppt/charts/colors1.xml"/>
  <Override ContentType="application/vnd.ms-office.chartcolorstyle+xml" PartName="/ppt/charts/colors8.xml"/>
  <Override ContentType="application/vnd.ms-office.chartcolorstyle+xml" PartName="/ppt/charts/colors11.xml"/>
  <Override ContentType="application/vnd.ms-office.chartcolorstyle+xml" PartName="/ppt/charts/colors13.xml"/>
  <Override ContentType="application/vnd.ms-office.chartcolorstyle+xml" PartName="/ppt/charts/colors5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7.xml"/>
  <Override ContentType="application/vnd.ms-office.chartcolorstyle+xml" PartName="/ppt/charts/colors10.xml"/>
  <Override ContentType="application/vnd.ms-office.chartcolorstyle+xml" PartName="/ppt/charts/colors9.xml"/>
  <Override ContentType="application/vnd.ms-office.chartcolorstyle+xml" PartName="/ppt/charts/colors1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drawingml.chart+xml" PartName="/ppt/charts/chart9.xml"/>
  <Override ContentType="application/vnd.openxmlformats-officedocument.drawingml.chart+xml" PartName="/ppt/charts/chart2.xml"/>
  <Override ContentType="application/vnd.openxmlformats-officedocument.drawingml.chart+xml" PartName="/ppt/charts/chart7.xml"/>
  <Override ContentType="application/vnd.openxmlformats-officedocument.drawingml.chart+xml" PartName="/ppt/charts/chart4.xml"/>
  <Override ContentType="application/vnd.openxmlformats-officedocument.drawingml.chart+xml" PartName="/ppt/charts/chart6.xml"/>
  <Override ContentType="application/vnd.openxmlformats-officedocument.drawingml.chart+xml" PartName="/ppt/charts/chart1.xml"/>
  <Override ContentType="application/vnd.openxmlformats-officedocument.drawingml.chart+xml" PartName="/ppt/charts/chart10.xml"/>
  <Override ContentType="application/vnd.openxmlformats-officedocument.drawingml.chart+xml" PartName="/ppt/charts/chart12.xml"/>
  <Override ContentType="application/vnd.openxmlformats-officedocument.drawingml.chart+xml" PartName="/ppt/charts/chart3.xml"/>
  <Override ContentType="application/vnd.openxmlformats-officedocument.drawingml.chart+xml" PartName="/ppt/charts/chart8.xml"/>
  <Override ContentType="application/vnd.openxmlformats-officedocument.drawingml.chart+xml" PartName="/ppt/charts/chart5.xml"/>
  <Override ContentType="application/vnd.openxmlformats-officedocument.drawingml.chart+xml" PartName="/ppt/charts/chart11.xml"/>
  <Override ContentType="application/vnd.openxmlformats-officedocument.drawingml.chart+xml" PartName="/ppt/charts/chart13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binary" PartName="/ppt/metadata"/>
  <Override ContentType="application/vnd.openxmlformats-officedocument.presentationml.notesMaster+xml" PartName="/ppt/notesMasters/notesMaster1.xml"/>
  <Override ContentType="application/vnd.ms-office.chartstyle+xml" PartName="/ppt/charts/style3.xml"/>
  <Override ContentType="application/vnd.ms-office.chartstyle+xml" PartName="/ppt/charts/style5.xml"/>
  <Override ContentType="application/vnd.ms-office.chartstyle+xml" PartName="/ppt/charts/style8.xml"/>
  <Override ContentType="application/vnd.ms-office.chartstyle+xml" PartName="/ppt/charts/style1.xml"/>
  <Override ContentType="application/vnd.ms-office.chartstyle+xml" PartName="/ppt/charts/style12.xml"/>
  <Override ContentType="application/vnd.ms-office.chartstyle+xml" PartName="/ppt/charts/style9.xml"/>
  <Override ContentType="application/vnd.ms-office.chartstyle+xml" PartName="/ppt/charts/style4.xml"/>
  <Override ContentType="application/vnd.ms-office.chartstyle+xml" PartName="/ppt/charts/style10.xml"/>
  <Override ContentType="application/vnd.ms-office.chartstyle+xml" PartName="/ppt/charts/style7.xml"/>
  <Override ContentType="application/vnd.ms-office.chartstyle+xml" PartName="/ppt/charts/style6.xml"/>
  <Override ContentType="application/vnd.ms-office.chartstyle+xml" PartName="/ppt/charts/style11.xml"/>
  <Override ContentType="application/vnd.ms-office.chartstyle+xml" PartName="/ppt/charts/style2.xml"/>
  <Override ContentType="application/vnd.ms-office.chartstyle+xml" PartName="/ppt/charts/style13.xml"/>
  <Override ContentType="application/vnd.openxmlformats-officedocument.presentationml.presProps+xml" PartName="/ppt/pres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6" roundtripDataSignature="AMtx7mgpvk9WzhxUeAtGQONgOlJkldMHP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C947B81-3F0D-459A-9C20-BDF3A31CB0D1}">
  <a:tblStyle styleId="{EC947B81-3F0D-459A-9C20-BDF3A31CB0D1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EF4E7"/>
          </a:solidFill>
        </a:fill>
      </a:tcStyle>
    </a:wholeTbl>
    <a:band1H>
      <a:tcTxStyle/>
      <a:tcStyle>
        <a:fill>
          <a:solidFill>
            <a:srgbClr val="DBE9CB"/>
          </a:solidFill>
        </a:fill>
      </a:tcStyle>
    </a:band1H>
    <a:band2H>
      <a:tcTxStyle/>
    </a:band2H>
    <a:band1V>
      <a:tcTxStyle/>
      <a:tcStyle>
        <a:fill>
          <a:solidFill>
            <a:srgbClr val="DBE9CB"/>
          </a:solidFill>
        </a:fill>
      </a:tcStyle>
    </a:band1V>
    <a:band2V>
      <a:tcTxStyle/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customschemas.google.com/relationships/presentationmetadata" Target="meta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charts/_rels/chart1.xml.rels><?xml version="1.0" encoding="UTF-8" standalone="yes"?>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file:///C:\Users\blgustavo\Desktop\COVID-19\2020_Cad&#218;nico_Relatorio_SAS%20%20em%20resposta%20ao%20Of&#237;cio%20n&#176;%20595%20-2020%20-SAS.xlsx" TargetMode="External"/></Relationships>
</file>

<file path=ppt/charts/_rels/chart10.xml.rels><?xml version="1.0" encoding="UTF-8" standalone="yes"?><Relationships xmlns="http://schemas.openxmlformats.org/package/2006/relationships"><Relationship Id="rId1" Type="http://schemas.microsoft.com/office/2011/relationships/chartStyle" Target="style10.xml"/><Relationship Id="rId2" Type="http://schemas.microsoft.com/office/2011/relationships/chartColorStyle" Target="colors10.xml"/><Relationship Id="rId3" Type="http://schemas.openxmlformats.org/officeDocument/2006/relationships/oleObject" Target="https://d.docs.live.net/cf7d4b2d5f28122e/&#193;rea%20de%20Trabalho/2019_RMA_AT_2013-2018_2_Perfil%20de%20atendidos.xlsx" TargetMode="External"/></Relationships>
</file>

<file path=ppt/charts/_rels/chart11.xml.rels><?xml version="1.0" encoding="UTF-8" standalone="yes"?><Relationships xmlns="http://schemas.openxmlformats.org/package/2006/relationships"><Relationship Id="rId1" Type="http://schemas.microsoft.com/office/2011/relationships/chartStyle" Target="style11.xml"/><Relationship Id="rId2" Type="http://schemas.microsoft.com/office/2011/relationships/chartColorStyle" Target="colors11.xml"/><Relationship Id="rId3" Type="http://schemas.openxmlformats.org/officeDocument/2006/relationships/oleObject" Target="file:///C:\Users\blgustavo\Desktop\COVID-19\2020_Cad&#218;nico_Relatorio_SAS%20%20em%20resposta%20ao%20Of&#237;cio%20n&#176;%20595%20-2020%20-SAS.xlsx" TargetMode="External"/></Relationships>
</file>

<file path=ppt/charts/_rels/chart12.xml.rels><?xml version="1.0" encoding="UTF-8" standalone="yes"?><Relationships xmlns="http://schemas.openxmlformats.org/package/2006/relationships"><Relationship Id="rId1" Type="http://schemas.microsoft.com/office/2011/relationships/chartStyle" Target="style12.xml"/><Relationship Id="rId2" Type="http://schemas.microsoft.com/office/2011/relationships/chartColorStyle" Target="colors12.xml"/><Relationship Id="rId3" Type="http://schemas.openxmlformats.org/officeDocument/2006/relationships/oleObject" Target="https://d.docs.live.net/cf7d4b2d5f28122e/&#193;rea%20de%20Trabalho/2019_RMA_AT_2013-2018_1_An&#225;lise%20do%20n&#250;mero%20de%20atendidos%20por%20m&#234;s.xlsx" TargetMode="External"/></Relationships>
</file>

<file path=ppt/charts/_rels/chart13.xml.rels><?xml version="1.0" encoding="UTF-8" standalone="yes"?><Relationships xmlns="http://schemas.openxmlformats.org/package/2006/relationships"><Relationship Id="rId1" Type="http://schemas.microsoft.com/office/2011/relationships/chartStyle" Target="style13.xml"/><Relationship Id="rId2" Type="http://schemas.microsoft.com/office/2011/relationships/chartColorStyle" Target="colors13.xml"/><Relationship Id="rId3" Type="http://schemas.openxmlformats.org/officeDocument/2006/relationships/oleObject" Target="file:///C:\Users\blgustavo\Desktop\COVID-19\2020_Cad&#218;nico_Relatorio_SAS%20%20em%20resposta%20ao%20Of&#237;cio%20n&#176;%20595%20-2020%20-SAS.xlsx" TargetMode="External"/></Relationships>
</file>

<file path=ppt/charts/_rels/chart2.xml.rels><?xml version="1.0" encoding="UTF-8" standalone="yes"?>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https://d.docs.live.net/cf7d4b2d5f28122e/&#193;rea%20de%20Trabalho/2019_RMA_AT_2013-2018_1_An&#225;lise%20do%20n&#250;mero%20de%20atendidos%20por%20m&#234;s.xlsx" TargetMode="External"/></Relationships>
</file>

<file path=ppt/charts/_rels/chart3.xml.rels><?xml version="1.0" encoding="UTF-8" standalone="yes"?>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/C:\Users\blgustavo\Desktop\COVID-19\2020_Cad&#218;nico_Relatorio_SAS%20%20em%20resposta%20ao%20Of&#237;cio%20n&#176;%20595%20-2020%20-SAS.xlsx" TargetMode="External"/></Relationships>
</file>

<file path=ppt/charts/_rels/chart4.xml.rels><?xml version="1.0" encoding="UTF-8" standalone="yes"?>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https://d.docs.live.net/cf7d4b2d5f28122e/&#193;rea%20de%20Trabalho/2019_RMA_AT_2013-2018_2_Perfil%20de%20atendidos.xlsx" TargetMode="External"/></Relationships>
</file>

<file path=ppt/charts/_rels/chart5.xml.rels><?xml version="1.0" encoding="UTF-8" standalone="yes"?>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oleObject" Target="file:///C:\Users\blgustavo\Desktop\COVID-19\2020_Cad&#218;nico_Relatorio_SAS%20%20em%20resposta%20ao%20Of&#237;cio%20n&#176;%20595%20-2020%20-SAS.xlsx" TargetMode="External"/></Relationships>
</file>

<file path=ppt/charts/_rels/chart6.xml.rels><?xml version="1.0" encoding="UTF-8" standalone="yes"?><Relationships xmlns="http://schemas.openxmlformats.org/package/2006/relationships"><Relationship Id="rId1" Type="http://schemas.microsoft.com/office/2011/relationships/chartStyle" Target="style6.xml"/><Relationship Id="rId2" Type="http://schemas.microsoft.com/office/2011/relationships/chartColorStyle" Target="colors6.xml"/><Relationship Id="rId3" Type="http://schemas.openxmlformats.org/officeDocument/2006/relationships/oleObject" Target="https://d.docs.live.net/cf7d4b2d5f28122e/&#193;rea%20de%20Trabalho/2019_RMA_AT_2013-2018_1_An&#225;lise%20do%20n&#250;mero%20de%20atendidos%20por%20m&#234;s.xlsx" TargetMode="External"/></Relationships>
</file>

<file path=ppt/charts/_rels/chart7.xml.rels><?xml version="1.0" encoding="UTF-8" standalone="yes"?><Relationships xmlns="http://schemas.openxmlformats.org/package/2006/relationships"><Relationship Id="rId1" Type="http://schemas.microsoft.com/office/2011/relationships/chartStyle" Target="style7.xml"/><Relationship Id="rId2" Type="http://schemas.microsoft.com/office/2011/relationships/chartColorStyle" Target="colors7.xml"/><Relationship Id="rId3" Type="http://schemas.openxmlformats.org/officeDocument/2006/relationships/oleObject" Target="file:///C:\Users\blgustavo\Desktop\COVID-19\2020_Cad&#218;nico_Relatorio_SAS%20%20em%20resposta%20ao%20Of&#237;cio%20n&#176;%20595%20-2020%20-SAS.xlsx" TargetMode="External"/></Relationships>
</file>

<file path=ppt/charts/_rels/chart8.xml.rels><?xml version="1.0" encoding="UTF-8" standalone="yes"?><Relationships xmlns="http://schemas.openxmlformats.org/package/2006/relationships"><Relationship Id="rId1" Type="http://schemas.microsoft.com/office/2011/relationships/chartStyle" Target="style8.xml"/><Relationship Id="rId2" Type="http://schemas.microsoft.com/office/2011/relationships/chartColorStyle" Target="colors8.xml"/><Relationship Id="rId3" Type="http://schemas.openxmlformats.org/officeDocument/2006/relationships/oleObject" Target="https://d.docs.live.net/cf7d4b2d5f28122e/&#193;rea%20de%20Trabalho/2019_RMA_AT_2013-2018_1_An&#225;lise%20do%20n&#250;mero%20de%20atendidos%20por%20m&#234;s.xlsx" TargetMode="External"/></Relationships>
</file>

<file path=ppt/charts/_rels/chart9.xml.rels><?xml version="1.0" encoding="UTF-8" standalone="yes"?><Relationships xmlns="http://schemas.openxmlformats.org/package/2006/relationships"><Relationship Id="rId1" Type="http://schemas.microsoft.com/office/2011/relationships/chartStyle" Target="style9.xml"/><Relationship Id="rId2" Type="http://schemas.microsoft.com/office/2011/relationships/chartColorStyle" Target="colors9.xml"/><Relationship Id="rId3" Type="http://schemas.openxmlformats.org/officeDocument/2006/relationships/oleObject" Target="file:///C:\Users\blgustavo\Desktop\COVID-19\2020_Cad&#218;nico_Relatorio_SAS%20%20em%20resposta%20ao%20Of&#237;cio%20n&#176;%20595%20-2020%20-S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Quantitativos de casos Identificados no município de Osasco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200" b="1" baseline="0"/>
              <a:t>Proporção mensal de novos casos inseridos do acompanhamento PAEFI nos CREAS </a:t>
            </a:r>
          </a:p>
          <a:p>
            <a:pPr>
              <a:defRPr/>
            </a:pPr>
            <a:r>
              <a:rPr lang="pt-BR" sz="1200" b="1" baseline="0"/>
              <a:t>2014-2018</a:t>
            </a:r>
            <a:endParaRPr lang="pt-BR" sz="12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'[2019_RMA_AT_2013-2018_2_Perfil de atendidos.xlsx]CREAS'!$B$69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atendidos.xlsx]CREAS'!$B$95:$M$95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atendidos.xlsx]CREAS'!$B$133:$M$133</c:f>
              <c:numCache>
                <c:formatCode>0.00</c:formatCode>
                <c:ptCount val="12"/>
                <c:pt idx="0">
                  <c:v>7.2892938496583142</c:v>
                </c:pt>
                <c:pt idx="1">
                  <c:v>5.4669703872437356</c:v>
                </c:pt>
                <c:pt idx="2">
                  <c:v>8.6560364464692476</c:v>
                </c:pt>
                <c:pt idx="3">
                  <c:v>8.6560364464692476</c:v>
                </c:pt>
                <c:pt idx="4">
                  <c:v>7.9726651480637809</c:v>
                </c:pt>
                <c:pt idx="5">
                  <c:v>8.2004555808656043</c:v>
                </c:pt>
                <c:pt idx="6">
                  <c:v>6.83371298405467</c:v>
                </c:pt>
                <c:pt idx="7">
                  <c:v>12.75626423690205</c:v>
                </c:pt>
                <c:pt idx="8">
                  <c:v>8.2004555808656043</c:v>
                </c:pt>
                <c:pt idx="9">
                  <c:v>7.7448747152619593</c:v>
                </c:pt>
                <c:pt idx="10">
                  <c:v>7.9726651480637809</c:v>
                </c:pt>
                <c:pt idx="11">
                  <c:v>10.250569476082005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96-4651-A587-21A139F6B1FB}"/>
            </c:ext>
          </c:extLst>
        </c:ser>
        <c:ser>
          <c:idx val="1"/>
          <c:order val="1"/>
          <c:tx>
            <c:strRef>
              <c:f>'[2019_RMA_AT_2013-2018_2_Perfil de atendidos.xlsx]CREAS'!$B$74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atendidos.xlsx]CREAS'!$B$95:$M$95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atendidos.xlsx]CREAS'!$B$138:$M$138</c:f>
              <c:numCache>
                <c:formatCode>0.00</c:formatCode>
                <c:ptCount val="12"/>
                <c:pt idx="0">
                  <c:v>10.075566750629722</c:v>
                </c:pt>
                <c:pt idx="1">
                  <c:v>10.075566750629722</c:v>
                </c:pt>
                <c:pt idx="2">
                  <c:v>6.0453400503778338</c:v>
                </c:pt>
                <c:pt idx="3">
                  <c:v>6.0453400503778338</c:v>
                </c:pt>
                <c:pt idx="4">
                  <c:v>8.0604534005037785</c:v>
                </c:pt>
                <c:pt idx="5">
                  <c:v>9.8236775818639792</c:v>
                </c:pt>
                <c:pt idx="6">
                  <c:v>10.57934508816121</c:v>
                </c:pt>
                <c:pt idx="7">
                  <c:v>9.0680100755667503</c:v>
                </c:pt>
                <c:pt idx="8">
                  <c:v>8.8161209068010074</c:v>
                </c:pt>
                <c:pt idx="9">
                  <c:v>8.3123425692695214</c:v>
                </c:pt>
                <c:pt idx="10">
                  <c:v>6.8010075566750627</c:v>
                </c:pt>
                <c:pt idx="11">
                  <c:v>6.2972292191435768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496-4651-A587-21A139F6B1FB}"/>
            </c:ext>
          </c:extLst>
        </c:ser>
        <c:ser>
          <c:idx val="2"/>
          <c:order val="2"/>
          <c:tx>
            <c:strRef>
              <c:f>'[2019_RMA_AT_2013-2018_2_Perfil de atendidos.xlsx]CREAS'!$B$79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atendidos.xlsx]CREAS'!$B$95:$M$95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atendidos.xlsx]CREAS'!$B$143:$M$143</c:f>
              <c:numCache>
                <c:formatCode>0.00</c:formatCode>
                <c:ptCount val="12"/>
                <c:pt idx="0">
                  <c:v>6.4864864864864868</c:v>
                </c:pt>
                <c:pt idx="1">
                  <c:v>8.1081081081081088</c:v>
                </c:pt>
                <c:pt idx="2">
                  <c:v>9.5495495495495497</c:v>
                </c:pt>
                <c:pt idx="3">
                  <c:v>11.711711711711711</c:v>
                </c:pt>
                <c:pt idx="4">
                  <c:v>6.3063063063063067</c:v>
                </c:pt>
                <c:pt idx="5">
                  <c:v>8.468468468468469</c:v>
                </c:pt>
                <c:pt idx="6">
                  <c:v>7.5675675675675675</c:v>
                </c:pt>
                <c:pt idx="7">
                  <c:v>5.4054054054054053</c:v>
                </c:pt>
                <c:pt idx="8">
                  <c:v>12.252252252252251</c:v>
                </c:pt>
                <c:pt idx="9">
                  <c:v>10.09009009009009</c:v>
                </c:pt>
                <c:pt idx="10">
                  <c:v>6.666666666666667</c:v>
                </c:pt>
                <c:pt idx="11">
                  <c:v>7.3873873873873874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496-4651-A587-21A139F6B1FB}"/>
            </c:ext>
          </c:extLst>
        </c:ser>
        <c:ser>
          <c:idx val="3"/>
          <c:order val="3"/>
          <c:tx>
            <c:strRef>
              <c:f>'[2019_RMA_AT_2013-2018_2_Perfil de atendidos.xlsx]CREAS'!$B$84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atendidos.xlsx]CREAS'!$B$95:$M$95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atendidos.xlsx]CREAS'!$B$148:$M$148</c:f>
              <c:numCache>
                <c:formatCode>0.00</c:formatCode>
                <c:ptCount val="12"/>
                <c:pt idx="0">
                  <c:v>4.5634920634920633</c:v>
                </c:pt>
                <c:pt idx="1">
                  <c:v>10.317460317460318</c:v>
                </c:pt>
                <c:pt idx="2">
                  <c:v>9.325396825396826</c:v>
                </c:pt>
                <c:pt idx="3">
                  <c:v>7.5396825396825395</c:v>
                </c:pt>
                <c:pt idx="4">
                  <c:v>9.7222222222222214</c:v>
                </c:pt>
                <c:pt idx="5">
                  <c:v>7.9365079365079367</c:v>
                </c:pt>
                <c:pt idx="6">
                  <c:v>12.103174603174603</c:v>
                </c:pt>
                <c:pt idx="7">
                  <c:v>8.1349206349206344</c:v>
                </c:pt>
                <c:pt idx="8">
                  <c:v>7.3412698412698409</c:v>
                </c:pt>
                <c:pt idx="9">
                  <c:v>8.7301587301587293</c:v>
                </c:pt>
                <c:pt idx="10">
                  <c:v>8.9285714285714288</c:v>
                </c:pt>
                <c:pt idx="11">
                  <c:v>5.3571428571428568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496-4651-A587-21A139F6B1FB}"/>
            </c:ext>
          </c:extLst>
        </c:ser>
        <c:ser>
          <c:idx val="4"/>
          <c:order val="4"/>
          <c:tx>
            <c:v>2018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atendidos.xlsx]CREAS'!$B$95:$M$95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atendidos.xlsx]CREAS'!$B$153:$M$153</c:f>
              <c:numCache>
                <c:formatCode>0.00</c:formatCode>
                <c:ptCount val="12"/>
                <c:pt idx="0">
                  <c:v>7.1297989031078615</c:v>
                </c:pt>
                <c:pt idx="1">
                  <c:v>6.2157221206581355</c:v>
                </c:pt>
                <c:pt idx="2">
                  <c:v>9.3235831809872032</c:v>
                </c:pt>
                <c:pt idx="3">
                  <c:v>10.054844606946984</c:v>
                </c:pt>
                <c:pt idx="4">
                  <c:v>10.968921389396709</c:v>
                </c:pt>
                <c:pt idx="5">
                  <c:v>8.2266910420475323</c:v>
                </c:pt>
                <c:pt idx="6">
                  <c:v>7.3126142595978063</c:v>
                </c:pt>
                <c:pt idx="7">
                  <c:v>9.1407678244972583</c:v>
                </c:pt>
                <c:pt idx="8">
                  <c:v>6.2157221206581355</c:v>
                </c:pt>
                <c:pt idx="9">
                  <c:v>8.9579524680073135</c:v>
                </c:pt>
                <c:pt idx="10">
                  <c:v>6.7641681901279709</c:v>
                </c:pt>
                <c:pt idx="11">
                  <c:v>9.6892138939670929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496-4651-A587-21A139F6B1FB}"/>
            </c:ext>
          </c:extLst>
        </c:ser>
        <c:ser>
          <c:idx val="5"/>
          <c:order val="5"/>
          <c:tx>
            <c:v>Média mensal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atendidos.xlsx]CREAS'!$B$95:$M$95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atendidos.xlsx]CREAS'!$B$158:$M$158</c:f>
              <c:numCache>
                <c:formatCode>0.00</c:formatCode>
                <c:ptCount val="12"/>
                <c:pt idx="0">
                  <c:v>7.1089276106748898</c:v>
                </c:pt>
                <c:pt idx="1">
                  <c:v>8.0367655368200026</c:v>
                </c:pt>
                <c:pt idx="2">
                  <c:v>8.5799812105561326</c:v>
                </c:pt>
                <c:pt idx="3">
                  <c:v>8.8015230710376642</c:v>
                </c:pt>
                <c:pt idx="4">
                  <c:v>8.6061136932985587</c:v>
                </c:pt>
                <c:pt idx="5">
                  <c:v>8.5311601219507054</c:v>
                </c:pt>
                <c:pt idx="6">
                  <c:v>8.8792829005111713</c:v>
                </c:pt>
                <c:pt idx="7">
                  <c:v>8.9010736354584203</c:v>
                </c:pt>
                <c:pt idx="8">
                  <c:v>8.565164140369367</c:v>
                </c:pt>
                <c:pt idx="9">
                  <c:v>8.7670837145575238</c:v>
                </c:pt>
                <c:pt idx="10">
                  <c:v>7.4266157980209808</c:v>
                </c:pt>
                <c:pt idx="11">
                  <c:v>7.7963085667445835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496-4651-A587-21A139F6B1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7450304"/>
        <c:axId val="257456288"/>
      </c:lineChart>
      <c:catAx>
        <c:axId val="25745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57456288"/>
        <c:crosses val="autoZero"/>
        <c:auto val="1"/>
        <c:lblAlgn val="ctr"/>
        <c:lblOffset val="100"/>
        <c:noMultiLvlLbl val="0"/>
      </c:catAx>
      <c:valAx>
        <c:axId val="257456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5745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Quantitativos de casos Identificados no município de Osasco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/>
              <a:t>PROPORÇÃO DE ATENDIDOS POR MÊS NO CENTRO POP 2013-2018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2013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'[2019_RMA_AT_2013-2018_1_Análise do número de atendidos por mês.xlsx]Centro POP'!$B$5:$M$5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mês.xlsx]Centro POP'!$B$7:$M$7</c:f>
              <c:numCache>
                <c:formatCode>0.00</c:formatCode>
                <c:ptCount val="12"/>
                <c:pt idx="0">
                  <c:v>13.995485327313769</c:v>
                </c:pt>
                <c:pt idx="1">
                  <c:v>9.4808126410835207</c:v>
                </c:pt>
                <c:pt idx="2">
                  <c:v>11.286681715575622</c:v>
                </c:pt>
                <c:pt idx="3">
                  <c:v>6.0948081264108351</c:v>
                </c:pt>
                <c:pt idx="4">
                  <c:v>12.415349887133182</c:v>
                </c:pt>
                <c:pt idx="5">
                  <c:v>5.8690744920993225</c:v>
                </c:pt>
                <c:pt idx="6">
                  <c:v>6.7720090293453721</c:v>
                </c:pt>
                <c:pt idx="7">
                  <c:v>7.9006772009029342</c:v>
                </c:pt>
                <c:pt idx="8">
                  <c:v>5.1918735891647856</c:v>
                </c:pt>
                <c:pt idx="9">
                  <c:v>4.5146726862302486</c:v>
                </c:pt>
                <c:pt idx="10">
                  <c:v>8.3521444695259586</c:v>
                </c:pt>
                <c:pt idx="11">
                  <c:v>8.1264108352144468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23-4603-BA56-12E0DAAB20C3}"/>
            </c:ext>
          </c:extLst>
        </c:ser>
        <c:ser>
          <c:idx val="1"/>
          <c:order val="1"/>
          <c:tx>
            <c:v>2014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val>
            <c:numRef>
              <c:f>'[2019_RMA_AT_2013-2018_1_Análise do número de atendidos por mês.xlsx]Centro POP'!$B$12:$M$12</c:f>
              <c:numCache>
                <c:formatCode>0.00</c:formatCode>
                <c:ptCount val="12"/>
                <c:pt idx="0">
                  <c:v>7.2208228379513013</c:v>
                </c:pt>
                <c:pt idx="1">
                  <c:v>8.3123425692695214</c:v>
                </c:pt>
                <c:pt idx="2">
                  <c:v>8.7741393786733841</c:v>
                </c:pt>
                <c:pt idx="3">
                  <c:v>9.27791771620487</c:v>
                </c:pt>
                <c:pt idx="4">
                  <c:v>10.075566750629722</c:v>
                </c:pt>
                <c:pt idx="5">
                  <c:v>11.964735516372796</c:v>
                </c:pt>
                <c:pt idx="6">
                  <c:v>10.327455919395465</c:v>
                </c:pt>
                <c:pt idx="7">
                  <c:v>6.5910999160369439</c:v>
                </c:pt>
                <c:pt idx="8">
                  <c:v>3.4005037783375314</c:v>
                </c:pt>
                <c:pt idx="9">
                  <c:v>6.2552476910159527</c:v>
                </c:pt>
                <c:pt idx="10">
                  <c:v>11.838790931989925</c:v>
                </c:pt>
                <c:pt idx="11">
                  <c:v>5.9613769941225865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23-4603-BA56-12E0DAAB20C3}"/>
            </c:ext>
          </c:extLst>
        </c:ser>
        <c:ser>
          <c:idx val="2"/>
          <c:order val="2"/>
          <c:tx>
            <c:v>2015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val>
            <c:numRef>
              <c:f>'[2019_RMA_AT_2013-2018_1_Análise do número de atendidos por mês.xlsx]Centro POP'!$B$17:$M$17</c:f>
              <c:numCache>
                <c:formatCode>0.00</c:formatCode>
                <c:ptCount val="12"/>
                <c:pt idx="0">
                  <c:v>6.2624254473161036</c:v>
                </c:pt>
                <c:pt idx="1">
                  <c:v>6.5109343936381707</c:v>
                </c:pt>
                <c:pt idx="2">
                  <c:v>3.4791252485089461</c:v>
                </c:pt>
                <c:pt idx="3">
                  <c:v>3.4791252485089461</c:v>
                </c:pt>
                <c:pt idx="4">
                  <c:v>5.7654075546719685</c:v>
                </c:pt>
                <c:pt idx="5">
                  <c:v>5.4671968190854869</c:v>
                </c:pt>
                <c:pt idx="6">
                  <c:v>10.039761431411531</c:v>
                </c:pt>
                <c:pt idx="7">
                  <c:v>13.369781312127236</c:v>
                </c:pt>
                <c:pt idx="8">
                  <c:v>13.469184890656063</c:v>
                </c:pt>
                <c:pt idx="9">
                  <c:v>8.5984095427435392</c:v>
                </c:pt>
                <c:pt idx="10">
                  <c:v>9.0457256461232607</c:v>
                </c:pt>
                <c:pt idx="11">
                  <c:v>14.512922465208748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23-4603-BA56-12E0DAAB20C3}"/>
            </c:ext>
          </c:extLst>
        </c:ser>
        <c:ser>
          <c:idx val="3"/>
          <c:order val="3"/>
          <c:tx>
            <c:v>2016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val>
            <c:numRef>
              <c:f>'[2019_RMA_AT_2013-2018_1_Análise do número de atendidos por mês.xlsx]Centro POP'!$B$22:$M$22</c:f>
              <c:numCache>
                <c:formatCode>0.00</c:formatCode>
                <c:ptCount val="12"/>
                <c:pt idx="0">
                  <c:v>3.386004514672686</c:v>
                </c:pt>
                <c:pt idx="1">
                  <c:v>7.7200902934537243</c:v>
                </c:pt>
                <c:pt idx="2">
                  <c:v>7.4943566591422126</c:v>
                </c:pt>
                <c:pt idx="3">
                  <c:v>10.383747178329571</c:v>
                </c:pt>
                <c:pt idx="4">
                  <c:v>11.422121896162528</c:v>
                </c:pt>
                <c:pt idx="5">
                  <c:v>12.505643340857787</c:v>
                </c:pt>
                <c:pt idx="6">
                  <c:v>7.4040632054176072</c:v>
                </c:pt>
                <c:pt idx="7">
                  <c:v>3.3408577878103838</c:v>
                </c:pt>
                <c:pt idx="8">
                  <c:v>6.7268623024830703</c:v>
                </c:pt>
                <c:pt idx="9">
                  <c:v>9.7516930022573369</c:v>
                </c:pt>
                <c:pt idx="10">
                  <c:v>11.376975169300225</c:v>
                </c:pt>
                <c:pt idx="11">
                  <c:v>8.4875846501128667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823-4603-BA56-12E0DAAB20C3}"/>
            </c:ext>
          </c:extLst>
        </c:ser>
        <c:ser>
          <c:idx val="4"/>
          <c:order val="4"/>
          <c:tx>
            <c:v>2017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val>
            <c:numRef>
              <c:f>'[2019_RMA_AT_2013-2018_1_Análise do número de atendidos por mês.xlsx]Centro POP'!$B$27:$M$27</c:f>
              <c:numCache>
                <c:formatCode>0.00</c:formatCode>
                <c:ptCount val="12"/>
                <c:pt idx="0">
                  <c:v>8.5714285714285712</c:v>
                </c:pt>
                <c:pt idx="1">
                  <c:v>5.9047619047619051</c:v>
                </c:pt>
                <c:pt idx="2">
                  <c:v>6.8253968253968251</c:v>
                </c:pt>
                <c:pt idx="3">
                  <c:v>9.174603174603174</c:v>
                </c:pt>
                <c:pt idx="4">
                  <c:v>11.206349206349206</c:v>
                </c:pt>
                <c:pt idx="5">
                  <c:v>10.857142857142858</c:v>
                </c:pt>
                <c:pt idx="6">
                  <c:v>6.3492063492063489</c:v>
                </c:pt>
                <c:pt idx="7">
                  <c:v>7.746031746031746</c:v>
                </c:pt>
                <c:pt idx="8">
                  <c:v>7.8412698412698409</c:v>
                </c:pt>
                <c:pt idx="9">
                  <c:v>9.9682539682539684</c:v>
                </c:pt>
                <c:pt idx="10">
                  <c:v>8.3809523809523814</c:v>
                </c:pt>
                <c:pt idx="11">
                  <c:v>7.1746031746031749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A823-4603-BA56-12E0DAAB20C3}"/>
            </c:ext>
          </c:extLst>
        </c:ser>
        <c:ser>
          <c:idx val="5"/>
          <c:order val="5"/>
          <c:tx>
            <c:v>Média mensal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val>
            <c:numRef>
              <c:f>'[2019_RMA_AT_2013-2018_1_Análise do número de atendidos por mês.xlsx]Centro POP'!$B$37:$M$37</c:f>
              <c:numCache>
                <c:formatCode>0.00</c:formatCode>
                <c:ptCount val="12"/>
                <c:pt idx="0">
                  <c:v>7.5870685400278575</c:v>
                </c:pt>
                <c:pt idx="1">
                  <c:v>7.5314611882862934</c:v>
                </c:pt>
                <c:pt idx="2">
                  <c:v>7.5199208591346514</c:v>
                </c:pt>
                <c:pt idx="3">
                  <c:v>8.10293750414057</c:v>
                </c:pt>
                <c:pt idx="4">
                  <c:v>10.11380503824074</c:v>
                </c:pt>
                <c:pt idx="5">
                  <c:v>10.506556479514439</c:v>
                </c:pt>
                <c:pt idx="6">
                  <c:v>8.2118861492458368</c:v>
                </c:pt>
                <c:pt idx="7">
                  <c:v>7.3465753882869125</c:v>
                </c:pt>
                <c:pt idx="8">
                  <c:v>7.378602633215201</c:v>
                </c:pt>
                <c:pt idx="9">
                  <c:v>7.738329991211601</c:v>
                </c:pt>
                <c:pt idx="10">
                  <c:v>9.389381942443384</c:v>
                </c:pt>
                <c:pt idx="11">
                  <c:v>8.5734742862525177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A823-4603-BA56-12E0DAAB2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7915984"/>
        <c:axId val="1387918704"/>
      </c:lineChart>
      <c:catAx>
        <c:axId val="138791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7918704"/>
        <c:crosses val="autoZero"/>
        <c:auto val="1"/>
        <c:lblAlgn val="ctr"/>
        <c:lblOffset val="100"/>
        <c:noMultiLvlLbl val="0"/>
      </c:catAx>
      <c:valAx>
        <c:axId val="138791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7915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Quantitativos de casos Identificados no município de Osasco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/>
              <a:t>PROPORÇÃO DE ATENDIDOS POR MÊS NOS</a:t>
            </a:r>
            <a:r>
              <a:rPr lang="pt-BR" sz="1600" b="1" baseline="0"/>
              <a:t> CRAS</a:t>
            </a:r>
            <a:r>
              <a:rPr lang="pt-BR" sz="1600" b="1"/>
              <a:t> 2013-2018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2013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'[2019_RMA_AT_2013-2018_1_Análise do número de atendidos por mês.xlsx]CRAS'!$B$25:$M$25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mês.xlsx]CRAS'!$B$7:$M$7</c:f>
              <c:numCache>
                <c:formatCode>0.00</c:formatCode>
                <c:ptCount val="12"/>
                <c:pt idx="0">
                  <c:v>5.0344078232524447</c:v>
                </c:pt>
                <c:pt idx="1">
                  <c:v>5.7436918990703854</c:v>
                </c:pt>
                <c:pt idx="2">
                  <c:v>5.7044549076421589</c:v>
                </c:pt>
                <c:pt idx="3">
                  <c:v>6.6370880115900039</c:v>
                </c:pt>
                <c:pt idx="4">
                  <c:v>6.4378848243390072</c:v>
                </c:pt>
                <c:pt idx="5">
                  <c:v>8.1462030665217924</c:v>
                </c:pt>
                <c:pt idx="6">
                  <c:v>9.2237112157430889</c:v>
                </c:pt>
                <c:pt idx="7">
                  <c:v>9.8877218399130751</c:v>
                </c:pt>
                <c:pt idx="8">
                  <c:v>10.382711577930701</c:v>
                </c:pt>
                <c:pt idx="9">
                  <c:v>10.711698659905831</c:v>
                </c:pt>
                <c:pt idx="10">
                  <c:v>10.935047688035736</c:v>
                </c:pt>
                <c:pt idx="11">
                  <c:v>11.155378486055778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42-4B12-899E-34C9EDD763D9}"/>
            </c:ext>
          </c:extLst>
        </c:ser>
        <c:ser>
          <c:idx val="1"/>
          <c:order val="1"/>
          <c:tx>
            <c:v>2014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'[2019_RMA_AT_2013-2018_1_Análise do número de atendidos por mês.xlsx]CRAS'!$B$25:$M$25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mês.xlsx]CRAS'!$B$12:$M$12</c:f>
              <c:numCache>
                <c:formatCode>0.00</c:formatCode>
                <c:ptCount val="12"/>
                <c:pt idx="0">
                  <c:v>7.2656600388697861</c:v>
                </c:pt>
                <c:pt idx="1">
                  <c:v>7.6265937680199904</c:v>
                </c:pt>
                <c:pt idx="2">
                  <c:v>7.5924225273903847</c:v>
                </c:pt>
                <c:pt idx="3">
                  <c:v>8.0110202251030476</c:v>
                </c:pt>
                <c:pt idx="4">
                  <c:v>7.8294855092582702</c:v>
                </c:pt>
                <c:pt idx="5">
                  <c:v>8.1989620485658765</c:v>
                </c:pt>
                <c:pt idx="6">
                  <c:v>8.2331332891954805</c:v>
                </c:pt>
                <c:pt idx="7">
                  <c:v>8.4552463532879134</c:v>
                </c:pt>
                <c:pt idx="8">
                  <c:v>8.9849005830467927</c:v>
                </c:pt>
                <c:pt idx="9">
                  <c:v>9.1365354633406657</c:v>
                </c:pt>
                <c:pt idx="10">
                  <c:v>9.3287486918821951</c:v>
                </c:pt>
                <c:pt idx="11">
                  <c:v>9.3372915020395961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42-4B12-899E-34C9EDD763D9}"/>
            </c:ext>
          </c:extLst>
        </c:ser>
        <c:ser>
          <c:idx val="2"/>
          <c:order val="2"/>
          <c:tx>
            <c:v>2015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'[2019_RMA_AT_2013-2018_1_Análise do número de atendidos por mês.xlsx]CRAS'!$B$25:$M$25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mês.xlsx]CRAS'!$B$17:$M$17</c:f>
              <c:numCache>
                <c:formatCode>0.00</c:formatCode>
                <c:ptCount val="12"/>
                <c:pt idx="0">
                  <c:v>7.4529019177156375</c:v>
                </c:pt>
                <c:pt idx="1">
                  <c:v>7.5475204866097831</c:v>
                </c:pt>
                <c:pt idx="2">
                  <c:v>7.9293739967897272</c:v>
                </c:pt>
                <c:pt idx="3">
                  <c:v>7.8820647123426548</c:v>
                </c:pt>
                <c:pt idx="4">
                  <c:v>7.954718256314945</c:v>
                </c:pt>
                <c:pt idx="5">
                  <c:v>8.8535946608093266</c:v>
                </c:pt>
                <c:pt idx="6">
                  <c:v>9.2776886035313009</c:v>
                </c:pt>
                <c:pt idx="7">
                  <c:v>9.2185519979724599</c:v>
                </c:pt>
                <c:pt idx="8">
                  <c:v>8.7471487708034132</c:v>
                </c:pt>
                <c:pt idx="9">
                  <c:v>8.5291881388865427</c:v>
                </c:pt>
                <c:pt idx="10">
                  <c:v>8.390639520148687</c:v>
                </c:pt>
                <c:pt idx="11">
                  <c:v>8.2166089380755256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42-4B12-899E-34C9EDD763D9}"/>
            </c:ext>
          </c:extLst>
        </c:ser>
        <c:ser>
          <c:idx val="3"/>
          <c:order val="3"/>
          <c:tx>
            <c:v>2016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'[2019_RMA_AT_2013-2018_1_Análise do número de atendidos por mês.xlsx]CRAS'!$B$25:$M$25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mês.xlsx]CRAS'!$B$22:$M$22</c:f>
              <c:numCache>
                <c:formatCode>0.00</c:formatCode>
                <c:ptCount val="12"/>
                <c:pt idx="0">
                  <c:v>10.230667295555106</c:v>
                </c:pt>
                <c:pt idx="1">
                  <c:v>10.342968802641332</c:v>
                </c:pt>
                <c:pt idx="2">
                  <c:v>10.405857646609617</c:v>
                </c:pt>
                <c:pt idx="3">
                  <c:v>10.289064079239944</c:v>
                </c:pt>
                <c:pt idx="4">
                  <c:v>9.5905487051636236</c:v>
                </c:pt>
                <c:pt idx="5">
                  <c:v>8.8516047885362621</c:v>
                </c:pt>
                <c:pt idx="6">
                  <c:v>8.1553354446016666</c:v>
                </c:pt>
                <c:pt idx="7">
                  <c:v>7.3714709251398149</c:v>
                </c:pt>
                <c:pt idx="8">
                  <c:v>6.6078206769534846</c:v>
                </c:pt>
                <c:pt idx="9">
                  <c:v>6.3090986681041263</c:v>
                </c:pt>
                <c:pt idx="10">
                  <c:v>6.1024638950654717</c:v>
                </c:pt>
                <c:pt idx="11">
                  <c:v>5.7430990723895512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942-4B12-899E-34C9EDD763D9}"/>
            </c:ext>
          </c:extLst>
        </c:ser>
        <c:ser>
          <c:idx val="4"/>
          <c:order val="4"/>
          <c:tx>
            <c:v>2017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'[2019_RMA_AT_2013-2018_1_Análise do número de atendidos por mês.xlsx]CRAS'!$B$25:$M$25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mês.xlsx]CRAS'!$B$27:$M$27</c:f>
              <c:numCache>
                <c:formatCode>0.00</c:formatCode>
                <c:ptCount val="12"/>
                <c:pt idx="0">
                  <c:v>9.6715055372642915</c:v>
                </c:pt>
                <c:pt idx="1">
                  <c:v>9.7987129601915601</c:v>
                </c:pt>
                <c:pt idx="2">
                  <c:v>9.7837473810236464</c:v>
                </c:pt>
                <c:pt idx="3">
                  <c:v>9.4769530080814128</c:v>
                </c:pt>
                <c:pt idx="4">
                  <c:v>8.979347500748279</c:v>
                </c:pt>
                <c:pt idx="5">
                  <c:v>8.4929661777910805</c:v>
                </c:pt>
                <c:pt idx="6">
                  <c:v>7.84196348398683</c:v>
                </c:pt>
                <c:pt idx="7">
                  <c:v>7.5688416641724032</c:v>
                </c:pt>
                <c:pt idx="8">
                  <c:v>7.1759952110146665</c:v>
                </c:pt>
                <c:pt idx="9">
                  <c:v>7.0562705776713557</c:v>
                </c:pt>
                <c:pt idx="10">
                  <c:v>7.1610296318467528</c:v>
                </c:pt>
                <c:pt idx="11">
                  <c:v>6.9926668662077223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942-4B12-899E-34C9EDD763D9}"/>
            </c:ext>
          </c:extLst>
        </c:ser>
        <c:ser>
          <c:idx val="5"/>
          <c:order val="5"/>
          <c:tx>
            <c:v>2018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'[2019_RMA_AT_2013-2018_1_Análise do número de atendidos por mês.xlsx]CRAS'!$B$25:$M$25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mês.xlsx]CRAS'!$B$32:$M$32</c:f>
              <c:numCache>
                <c:formatCode>0.00</c:formatCode>
                <c:ptCount val="12"/>
                <c:pt idx="0">
                  <c:v>7.0097168134901127</c:v>
                </c:pt>
                <c:pt idx="1">
                  <c:v>6.9945933683693147</c:v>
                </c:pt>
                <c:pt idx="2">
                  <c:v>7.0928957616545052</c:v>
                </c:pt>
                <c:pt idx="3">
                  <c:v>7.3462134674278801</c:v>
                </c:pt>
                <c:pt idx="4">
                  <c:v>7.7469847631290412</c:v>
                </c:pt>
                <c:pt idx="5">
                  <c:v>7.9322469658588224</c:v>
                </c:pt>
                <c:pt idx="6">
                  <c:v>8.4880335740481687</c:v>
                </c:pt>
                <c:pt idx="7">
                  <c:v>8.9492986502325227</c:v>
                </c:pt>
                <c:pt idx="8">
                  <c:v>9.2744527203296911</c:v>
                </c:pt>
                <c:pt idx="9">
                  <c:v>9.6336345419486555</c:v>
                </c:pt>
                <c:pt idx="10">
                  <c:v>9.7092517675526491</c:v>
                </c:pt>
                <c:pt idx="11">
                  <c:v>9.8226776059586367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942-4B12-899E-34C9EDD763D9}"/>
            </c:ext>
          </c:extLst>
        </c:ser>
        <c:ser>
          <c:idx val="6"/>
          <c:order val="6"/>
          <c:tx>
            <c:v>Média Mensal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val>
            <c:numRef>
              <c:f>'[2019_RMA_AT_2013-2018_1_Análise do número de atendidos por mês.xlsx]CRAS'!$B$37:$M$37</c:f>
              <c:numCache>
                <c:formatCode>0.00</c:formatCode>
                <c:ptCount val="12"/>
                <c:pt idx="0">
                  <c:v>7.7774765710245646</c:v>
                </c:pt>
                <c:pt idx="1">
                  <c:v>8.0090135474837272</c:v>
                </c:pt>
                <c:pt idx="2">
                  <c:v>8.0847920368516721</c:v>
                </c:pt>
                <c:pt idx="3">
                  <c:v>8.2737339172974895</c:v>
                </c:pt>
                <c:pt idx="4">
                  <c:v>8.0898282598255271</c:v>
                </c:pt>
                <c:pt idx="5">
                  <c:v>8.4125962846805269</c:v>
                </c:pt>
                <c:pt idx="6">
                  <c:v>8.5366442685177564</c:v>
                </c:pt>
                <c:pt idx="7">
                  <c:v>8.5751885717863647</c:v>
                </c:pt>
                <c:pt idx="8">
                  <c:v>8.5288382566797925</c:v>
                </c:pt>
                <c:pt idx="9">
                  <c:v>8.5627376749761961</c:v>
                </c:pt>
                <c:pt idx="10">
                  <c:v>8.6045301990885807</c:v>
                </c:pt>
                <c:pt idx="11">
                  <c:v>8.5446204117878022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942-4B12-899E-34C9EDD763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7918160"/>
        <c:axId val="1384063104"/>
      </c:lineChart>
      <c:catAx>
        <c:axId val="1387918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4063104"/>
        <c:crosses val="autoZero"/>
        <c:auto val="1"/>
        <c:lblAlgn val="ctr"/>
        <c:lblOffset val="100"/>
        <c:noMultiLvlLbl val="0"/>
      </c:catAx>
      <c:valAx>
        <c:axId val="138406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7918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Quantitativos de casos Identificados no município de Osasco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400" b="1" i="0" u="none" strike="noStrike" baseline="0">
                <a:effectLst/>
              </a:rPr>
              <a:t>SOMA DA PROPORÇÃO MENSAL DE NOVOS CASOS EM TODOS OS CRAS</a:t>
            </a:r>
          </a:p>
          <a:p>
            <a:pPr>
              <a:defRPr/>
            </a:pPr>
            <a:r>
              <a:rPr lang="pt-BR" sz="1400" b="1" i="0" u="none" strike="noStrike" baseline="0">
                <a:effectLst/>
              </a:rPr>
              <a:t>2013-2018</a:t>
            </a:r>
            <a:r>
              <a:rPr lang="pt-BR" sz="1400" b="0" i="0" u="none" strike="noStrike" baseline="0"/>
              <a:t> </a:t>
            </a:r>
            <a:endParaRPr lang="pt-BR"/>
          </a:p>
        </c:rich>
      </c:tx>
      <c:layout>
        <c:manualLayout>
          <c:xMode val="edge"/>
          <c:yMode val="edge"/>
          <c:x val="0.15188897425222658"/>
          <c:y val="2.27500716537689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'[2019_RMA_AT_2013-2018_2_Perfil de atendidos.xlsx]CRAS'!$B$6</c:f>
              <c:strCache>
                <c:ptCount val="1"/>
                <c:pt idx="0">
                  <c:v>2013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atendidos.xlsx]CRAS'!$B$37:$M$37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atendidos.xlsx]CRAS'!$B$9:$M$9</c:f>
              <c:numCache>
                <c:formatCode>0.00</c:formatCode>
                <c:ptCount val="12"/>
                <c:pt idx="0">
                  <c:v>5.6203899306122507</c:v>
                </c:pt>
                <c:pt idx="1">
                  <c:v>10.318433459317562</c:v>
                </c:pt>
                <c:pt idx="2">
                  <c:v>14.834817562678722</c:v>
                </c:pt>
                <c:pt idx="3">
                  <c:v>5.9497342685873846</c:v>
                </c:pt>
                <c:pt idx="4">
                  <c:v>6.1771268763748131</c:v>
                </c:pt>
                <c:pt idx="5">
                  <c:v>15.066153374886229</c:v>
                </c:pt>
                <c:pt idx="6">
                  <c:v>10.500733243830171</c:v>
                </c:pt>
                <c:pt idx="7">
                  <c:v>9.0347982513119263</c:v>
                </c:pt>
                <c:pt idx="8">
                  <c:v>6.7541546211287322</c:v>
                </c:pt>
                <c:pt idx="9">
                  <c:v>5.3454805246080612</c:v>
                </c:pt>
                <c:pt idx="10">
                  <c:v>5.6271554436841749</c:v>
                </c:pt>
                <c:pt idx="11">
                  <c:v>4.7710224429799704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27-450C-A094-6BAE49DEA7EA}"/>
            </c:ext>
          </c:extLst>
        </c:ser>
        <c:ser>
          <c:idx val="1"/>
          <c:order val="1"/>
          <c:tx>
            <c:strRef>
              <c:f>'[2019_RMA_AT_2013-2018_2_Perfil de atendidos.xlsx]CRAS'!$B$11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atendidos.xlsx]CRAS'!$B$37:$M$37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atendidos.xlsx]CRAS'!$B$14:$M$14</c:f>
              <c:numCache>
                <c:formatCode>0.00</c:formatCode>
                <c:ptCount val="12"/>
                <c:pt idx="0">
                  <c:v>12.29103762748292</c:v>
                </c:pt>
                <c:pt idx="1">
                  <c:v>4.4988893056159043</c:v>
                </c:pt>
                <c:pt idx="2">
                  <c:v>7.7020623056528503</c:v>
                </c:pt>
                <c:pt idx="3">
                  <c:v>4.1302148433058337</c:v>
                </c:pt>
                <c:pt idx="4">
                  <c:v>5.1433832505420369</c:v>
                </c:pt>
                <c:pt idx="5">
                  <c:v>3.8865643485325729</c:v>
                </c:pt>
                <c:pt idx="6">
                  <c:v>8.4993906523329148</c:v>
                </c:pt>
                <c:pt idx="7">
                  <c:v>7.1547843168778913</c:v>
                </c:pt>
                <c:pt idx="8">
                  <c:v>24.397570534025053</c:v>
                </c:pt>
                <c:pt idx="9">
                  <c:v>8.3645344277400007</c:v>
                </c:pt>
                <c:pt idx="10">
                  <c:v>6.9868372448042688</c:v>
                </c:pt>
                <c:pt idx="11">
                  <c:v>6.9447311430877514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27-450C-A094-6BAE49DEA7EA}"/>
            </c:ext>
          </c:extLst>
        </c:ser>
        <c:ser>
          <c:idx val="2"/>
          <c:order val="2"/>
          <c:tx>
            <c:strRef>
              <c:f>'[2019_RMA_AT_2013-2018_2_Perfil de atendidos.xlsx]CRAS'!$B$16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atendidos.xlsx]CRAS'!$B$37:$M$37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atendidos.xlsx]CRAS'!$B$19:$M$19</c:f>
              <c:numCache>
                <c:formatCode>0.00</c:formatCode>
                <c:ptCount val="12"/>
                <c:pt idx="0">
                  <c:v>3.7170375387544516</c:v>
                </c:pt>
                <c:pt idx="1">
                  <c:v>6.6638962054256856</c:v>
                </c:pt>
                <c:pt idx="2">
                  <c:v>10.620814552679555</c:v>
                </c:pt>
                <c:pt idx="3">
                  <c:v>2.9929699467273925</c:v>
                </c:pt>
                <c:pt idx="4">
                  <c:v>3.2827612107017696</c:v>
                </c:pt>
                <c:pt idx="5">
                  <c:v>20.606564474075558</c:v>
                </c:pt>
                <c:pt idx="6">
                  <c:v>18.721976887905285</c:v>
                </c:pt>
                <c:pt idx="7">
                  <c:v>4.0623779441915753</c:v>
                </c:pt>
                <c:pt idx="8">
                  <c:v>13.566990481772605</c:v>
                </c:pt>
                <c:pt idx="9">
                  <c:v>7.2234059913259285</c:v>
                </c:pt>
                <c:pt idx="10">
                  <c:v>5.6587204851164241</c:v>
                </c:pt>
                <c:pt idx="11">
                  <c:v>2.8824842813237623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27-450C-A094-6BAE49DEA7EA}"/>
            </c:ext>
          </c:extLst>
        </c:ser>
        <c:ser>
          <c:idx val="3"/>
          <c:order val="3"/>
          <c:tx>
            <c:strRef>
              <c:f>'[2019_RMA_AT_2013-2018_2_Perfil de atendidos.xlsx]CRAS'!$B$21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atendidos.xlsx]CRAS'!$B$37:$M$37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atendidos.xlsx]CRAS'!$B$24:$M$24</c:f>
              <c:numCache>
                <c:formatCode>0.00</c:formatCode>
                <c:ptCount val="12"/>
                <c:pt idx="0">
                  <c:v>4.4015197497620173</c:v>
                </c:pt>
                <c:pt idx="1">
                  <c:v>4.8481717051828932</c:v>
                </c:pt>
                <c:pt idx="2">
                  <c:v>10.003461696876697</c:v>
                </c:pt>
                <c:pt idx="3">
                  <c:v>15.836639206852052</c:v>
                </c:pt>
                <c:pt idx="4">
                  <c:v>5.0345238313175482</c:v>
                </c:pt>
                <c:pt idx="5">
                  <c:v>10.803865951397727</c:v>
                </c:pt>
                <c:pt idx="6">
                  <c:v>7.8976724574741528</c:v>
                </c:pt>
                <c:pt idx="7">
                  <c:v>6.2868680407352207</c:v>
                </c:pt>
                <c:pt idx="8">
                  <c:v>10.80785305345742</c:v>
                </c:pt>
                <c:pt idx="9">
                  <c:v>10.888698843808235</c:v>
                </c:pt>
                <c:pt idx="10">
                  <c:v>5.6531338703034253</c:v>
                </c:pt>
                <c:pt idx="11">
                  <c:v>7.5375915928326114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527-450C-A094-6BAE49DEA7EA}"/>
            </c:ext>
          </c:extLst>
        </c:ser>
        <c:ser>
          <c:idx val="4"/>
          <c:order val="4"/>
          <c:tx>
            <c:strRef>
              <c:f>'[2019_RMA_AT_2013-2018_2_Perfil de atendidos.xlsx]CRAS'!$B$26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atendidos.xlsx]CRAS'!$B$37:$M$37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atendidos.xlsx]CRAS'!$B$29:$M$29</c:f>
              <c:numCache>
                <c:formatCode>0.00</c:formatCode>
                <c:ptCount val="12"/>
                <c:pt idx="0">
                  <c:v>6.1835975124869158</c:v>
                </c:pt>
                <c:pt idx="1">
                  <c:v>6.5521037272344378</c:v>
                </c:pt>
                <c:pt idx="2">
                  <c:v>4.8904407140533186</c:v>
                </c:pt>
                <c:pt idx="3">
                  <c:v>9.559237275812448</c:v>
                </c:pt>
                <c:pt idx="4">
                  <c:v>8.1322390789527237</c:v>
                </c:pt>
                <c:pt idx="5">
                  <c:v>7.686145107146471</c:v>
                </c:pt>
                <c:pt idx="6">
                  <c:v>7.9546046526019571</c:v>
                </c:pt>
                <c:pt idx="7">
                  <c:v>9.3156932706052036</c:v>
                </c:pt>
                <c:pt idx="8">
                  <c:v>6.3282172993413326</c:v>
                </c:pt>
                <c:pt idx="9">
                  <c:v>18.472671180228946</c:v>
                </c:pt>
                <c:pt idx="10">
                  <c:v>7.1744875760844602</c:v>
                </c:pt>
                <c:pt idx="11">
                  <c:v>7.7505626054517931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527-450C-A094-6BAE49DEA7EA}"/>
            </c:ext>
          </c:extLst>
        </c:ser>
        <c:ser>
          <c:idx val="5"/>
          <c:order val="5"/>
          <c:tx>
            <c:v>2018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atendidos.xlsx]CRAS'!$B$37:$M$37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atendidos.xlsx]CRAS'!$B$34:$M$34</c:f>
              <c:numCache>
                <c:formatCode>0.00</c:formatCode>
                <c:ptCount val="12"/>
                <c:pt idx="0">
                  <c:v>8.14569536423841</c:v>
                </c:pt>
                <c:pt idx="1">
                  <c:v>4.701986754966887</c:v>
                </c:pt>
                <c:pt idx="2">
                  <c:v>5.7615894039735096</c:v>
                </c:pt>
                <c:pt idx="3">
                  <c:v>9.403973509933774</c:v>
                </c:pt>
                <c:pt idx="4">
                  <c:v>10.066225165562914</c:v>
                </c:pt>
                <c:pt idx="5">
                  <c:v>7.1523178807947021</c:v>
                </c:pt>
                <c:pt idx="6">
                  <c:v>12.582781456953642</c:v>
                </c:pt>
                <c:pt idx="7">
                  <c:v>11.19205298013245</c:v>
                </c:pt>
                <c:pt idx="8">
                  <c:v>8.3443708609271532</c:v>
                </c:pt>
                <c:pt idx="9">
                  <c:v>10.264900662251655</c:v>
                </c:pt>
                <c:pt idx="10">
                  <c:v>6.8211920529801322</c:v>
                </c:pt>
                <c:pt idx="11">
                  <c:v>5.5629139072847682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527-450C-A094-6BAE49DEA7EA}"/>
            </c:ext>
          </c:extLst>
        </c:ser>
        <c:ser>
          <c:idx val="6"/>
          <c:order val="6"/>
          <c:tx>
            <c:v>Média mensal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'[2019_RMA_AT_2013-2018_2_Perfil de atendidos.xlsx]CRAS'!$B$37:$M$37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'[2019_RMA_AT_2013-2018_2_Perfil de atendidos.xlsx]CRAS'!$B$39:$M$39</c:f>
              <c:numCache>
                <c:formatCode>0.00</c:formatCode>
                <c:ptCount val="12"/>
                <c:pt idx="0">
                  <c:v>6.4427164718197103</c:v>
                </c:pt>
                <c:pt idx="1">
                  <c:v>6.5762988805552967</c:v>
                </c:pt>
                <c:pt idx="2">
                  <c:v>9.6103193663882287</c:v>
                </c:pt>
                <c:pt idx="3">
                  <c:v>7.693759108257022</c:v>
                </c:pt>
                <c:pt idx="4">
                  <c:v>5.554006849577779</c:v>
                </c:pt>
                <c:pt idx="5">
                  <c:v>11.609858651207711</c:v>
                </c:pt>
                <c:pt idx="6">
                  <c:v>10.714875578828897</c:v>
                </c:pt>
                <c:pt idx="7">
                  <c:v>7.1709043647443638</c:v>
                </c:pt>
                <c:pt idx="8">
                  <c:v>12.370957197945028</c:v>
                </c:pt>
                <c:pt idx="9">
                  <c:v>10.058958193542235</c:v>
                </c:pt>
                <c:pt idx="10">
                  <c:v>6.2200669239985507</c:v>
                </c:pt>
                <c:pt idx="11">
                  <c:v>5.9772784131351777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527-450C-A094-6BAE49DEA7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560576"/>
        <c:axId val="342572000"/>
      </c:lineChart>
      <c:catAx>
        <c:axId val="34256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42572000"/>
        <c:crosses val="autoZero"/>
        <c:auto val="1"/>
        <c:lblAlgn val="ctr"/>
        <c:lblOffset val="100"/>
        <c:noMultiLvlLbl val="0"/>
      </c:catAx>
      <c:valAx>
        <c:axId val="34257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4256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Quantitativos de casos Identificados no município de Osasco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/>
              <a:t>PROPORÇÃO DE ATENDIDOS POR MÊS NO CREAS CENTRO-SUL </a:t>
            </a:r>
          </a:p>
          <a:p>
            <a:pPr>
              <a:defRPr/>
            </a:pPr>
            <a:r>
              <a:rPr lang="pt-BR" sz="1600" b="1"/>
              <a:t>2013-2018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2013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'[2019_RMA_AT_2013-2018_1_Análise do número de atendidos por mês.xlsx]CREAS'!$B$36:$M$36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mês.xlsx]CREAS'!$B$8:$M$8</c:f>
              <c:numCache>
                <c:formatCode>0.00</c:formatCode>
                <c:ptCount val="12"/>
                <c:pt idx="0">
                  <c:v>10.631229235880399</c:v>
                </c:pt>
                <c:pt idx="1">
                  <c:v>10.431893687707641</c:v>
                </c:pt>
                <c:pt idx="2">
                  <c:v>9.9446290143964564</c:v>
                </c:pt>
                <c:pt idx="3">
                  <c:v>10.852713178294573</c:v>
                </c:pt>
                <c:pt idx="4">
                  <c:v>8.7929125138427455</c:v>
                </c:pt>
                <c:pt idx="5">
                  <c:v>8.1727574750830563</c:v>
                </c:pt>
                <c:pt idx="6">
                  <c:v>8.4385382059800662</c:v>
                </c:pt>
                <c:pt idx="7">
                  <c:v>7.7076411960132889</c:v>
                </c:pt>
                <c:pt idx="8">
                  <c:v>6.2458471760797343</c:v>
                </c:pt>
                <c:pt idx="9">
                  <c:v>6.3787375415282392</c:v>
                </c:pt>
                <c:pt idx="10">
                  <c:v>6.1351052048726471</c:v>
                </c:pt>
                <c:pt idx="11">
                  <c:v>6.2679955703211521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7A-4345-AC76-3626514469AB}"/>
            </c:ext>
          </c:extLst>
        </c:ser>
        <c:ser>
          <c:idx val="1"/>
          <c:order val="1"/>
          <c:tx>
            <c:v>2014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'[2019_RMA_AT_2013-2018_1_Análise do número de atendidos por mês.xlsx]CREAS'!$B$36:$M$36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mês.xlsx]CREAS'!$B$13:$M$13</c:f>
              <c:numCache>
                <c:formatCode>0.00</c:formatCode>
                <c:ptCount val="12"/>
                <c:pt idx="0">
                  <c:v>7.3554183043234138</c:v>
                </c:pt>
                <c:pt idx="1">
                  <c:v>7.1588994946659179</c:v>
                </c:pt>
                <c:pt idx="2">
                  <c:v>7.8326782706344753</c:v>
                </c:pt>
                <c:pt idx="3">
                  <c:v>8.0572711959573269</c:v>
                </c:pt>
                <c:pt idx="4">
                  <c:v>8.6749017405951712</c:v>
                </c:pt>
                <c:pt idx="5">
                  <c:v>9.0960134755755195</c:v>
                </c:pt>
                <c:pt idx="6">
                  <c:v>9.573273441886581</c:v>
                </c:pt>
                <c:pt idx="7">
                  <c:v>8.8714205502526671</c:v>
                </c:pt>
                <c:pt idx="8">
                  <c:v>9.2644581695676589</c:v>
                </c:pt>
                <c:pt idx="9">
                  <c:v>9.2925322852330154</c:v>
                </c:pt>
                <c:pt idx="10">
                  <c:v>8.5064570466030318</c:v>
                </c:pt>
                <c:pt idx="11">
                  <c:v>6.316676024705222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7A-4345-AC76-3626514469AB}"/>
            </c:ext>
          </c:extLst>
        </c:ser>
        <c:ser>
          <c:idx val="2"/>
          <c:order val="2"/>
          <c:tx>
            <c:v>2015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'[2019_RMA_AT_2013-2018_1_Análise do número de atendidos por mês.xlsx]CREAS'!$B$36:$M$36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mês.xlsx]CREAS'!$B$18:$M$18</c:f>
              <c:numCache>
                <c:formatCode>0.00</c:formatCode>
                <c:ptCount val="12"/>
                <c:pt idx="0">
                  <c:v>8.0594949844344512</c:v>
                </c:pt>
                <c:pt idx="1">
                  <c:v>8.7512971290211006</c:v>
                </c:pt>
                <c:pt idx="2">
                  <c:v>8.1286751988931165</c:v>
                </c:pt>
                <c:pt idx="3">
                  <c:v>7.4022829470771363</c:v>
                </c:pt>
                <c:pt idx="4">
                  <c:v>7.9557246627464542</c:v>
                </c:pt>
                <c:pt idx="5">
                  <c:v>8.5437564856451047</c:v>
                </c:pt>
                <c:pt idx="6">
                  <c:v>7.9903147699757868</c:v>
                </c:pt>
                <c:pt idx="7">
                  <c:v>8.0594949844344512</c:v>
                </c:pt>
                <c:pt idx="8">
                  <c:v>8.5437564856451047</c:v>
                </c:pt>
                <c:pt idx="9">
                  <c:v>8.7858872362504332</c:v>
                </c:pt>
                <c:pt idx="10">
                  <c:v>8.4745762711864412</c:v>
                </c:pt>
                <c:pt idx="11">
                  <c:v>9.3047388446904193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77A-4345-AC76-3626514469AB}"/>
            </c:ext>
          </c:extLst>
        </c:ser>
        <c:ser>
          <c:idx val="3"/>
          <c:order val="3"/>
          <c:tx>
            <c:v>2016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'[2019_RMA_AT_2013-2018_1_Análise do número de atendidos por mês.xlsx]CREAS'!$B$36:$M$36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mês.xlsx]CREAS'!$B$23:$M$23</c:f>
              <c:numCache>
                <c:formatCode>0.00</c:formatCode>
                <c:ptCount val="12"/>
                <c:pt idx="0">
                  <c:v>8.4052964881980419</c:v>
                </c:pt>
                <c:pt idx="1">
                  <c:v>9.0961427748992509</c:v>
                </c:pt>
                <c:pt idx="2">
                  <c:v>8.7219343696027636</c:v>
                </c:pt>
                <c:pt idx="3">
                  <c:v>9.1537132987910184</c:v>
                </c:pt>
                <c:pt idx="4">
                  <c:v>8.6355785837651116</c:v>
                </c:pt>
                <c:pt idx="5">
                  <c:v>9.5279217040875075</c:v>
                </c:pt>
                <c:pt idx="6">
                  <c:v>8.4340817501439265</c:v>
                </c:pt>
                <c:pt idx="7">
                  <c:v>8.7507196315486464</c:v>
                </c:pt>
                <c:pt idx="8">
                  <c:v>7.8295912492803685</c:v>
                </c:pt>
                <c:pt idx="9">
                  <c:v>7.6568796776050663</c:v>
                </c:pt>
                <c:pt idx="10">
                  <c:v>7.5417386298215314</c:v>
                </c:pt>
                <c:pt idx="11">
                  <c:v>6.2464018422567644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77A-4345-AC76-3626514469AB}"/>
            </c:ext>
          </c:extLst>
        </c:ser>
        <c:ser>
          <c:idx val="4"/>
          <c:order val="4"/>
          <c:tx>
            <c:v>2017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'[2019_RMA_AT_2013-2018_1_Análise do número de atendidos por mês.xlsx]CREAS'!$B$36:$M$36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mês.xlsx]CREAS'!$B$28:$M$28</c:f>
              <c:numCache>
                <c:formatCode>0.00</c:formatCode>
                <c:ptCount val="12"/>
                <c:pt idx="0">
                  <c:v>9.1383812010443872</c:v>
                </c:pt>
                <c:pt idx="1">
                  <c:v>9.6605744125326378</c:v>
                </c:pt>
                <c:pt idx="2">
                  <c:v>8.9295039164490859</c:v>
                </c:pt>
                <c:pt idx="3">
                  <c:v>8.6684073107049606</c:v>
                </c:pt>
                <c:pt idx="4">
                  <c:v>9.5039164490861623</c:v>
                </c:pt>
                <c:pt idx="5">
                  <c:v>6.8407310704960835</c:v>
                </c:pt>
                <c:pt idx="6">
                  <c:v>8.6161879895561366</c:v>
                </c:pt>
                <c:pt idx="7">
                  <c:v>6.9451697127937333</c:v>
                </c:pt>
                <c:pt idx="8">
                  <c:v>7.780678851174935</c:v>
                </c:pt>
                <c:pt idx="9">
                  <c:v>7.5718015665796345</c:v>
                </c:pt>
                <c:pt idx="10">
                  <c:v>8.14621409921671</c:v>
                </c:pt>
                <c:pt idx="11">
                  <c:v>8.1984334203655358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77A-4345-AC76-3626514469AB}"/>
            </c:ext>
          </c:extLst>
        </c:ser>
        <c:ser>
          <c:idx val="5"/>
          <c:order val="5"/>
          <c:tx>
            <c:v>2018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'[2019_RMA_AT_2013-2018_1_Análise do número de atendidos por mês.xlsx]CREAS'!$B$36:$M$36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mês.xlsx]CREAS'!$B$33:$M$33</c:f>
              <c:numCache>
                <c:formatCode>0.00</c:formatCode>
                <c:ptCount val="12"/>
                <c:pt idx="0">
                  <c:v>7.835258663987946</c:v>
                </c:pt>
                <c:pt idx="1">
                  <c:v>6.1778001004520338</c:v>
                </c:pt>
                <c:pt idx="2">
                  <c:v>7.9357106981416372</c:v>
                </c:pt>
                <c:pt idx="3">
                  <c:v>7.4334505273731795</c:v>
                </c:pt>
                <c:pt idx="4">
                  <c:v>7.8854846810647912</c:v>
                </c:pt>
                <c:pt idx="5">
                  <c:v>8.3375188347564038</c:v>
                </c:pt>
                <c:pt idx="6">
                  <c:v>8.0361627322953293</c:v>
                </c:pt>
                <c:pt idx="7">
                  <c:v>9.3922651933701662</c:v>
                </c:pt>
                <c:pt idx="8">
                  <c:v>9.3922651933701662</c:v>
                </c:pt>
                <c:pt idx="9">
                  <c:v>9.7438473129080858</c:v>
                </c:pt>
                <c:pt idx="10">
                  <c:v>10.647915620291311</c:v>
                </c:pt>
                <c:pt idx="11">
                  <c:v>7.1823204419889501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77A-4345-AC76-3626514469AB}"/>
            </c:ext>
          </c:extLst>
        </c:ser>
        <c:ser>
          <c:idx val="6"/>
          <c:order val="6"/>
          <c:tx>
            <c:v>Média mensal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'[2019_RMA_AT_2013-2018_1_Análise do número de atendidos por mês.xlsx]CREAS'!$B$36:$M$36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mês.xlsx]CREAS'!$B$38:$M$38</c:f>
              <c:numCache>
                <c:formatCode>0.00</c:formatCode>
                <c:ptCount val="12"/>
                <c:pt idx="0">
                  <c:v>8.5708464796447732</c:v>
                </c:pt>
                <c:pt idx="1">
                  <c:v>8.5461012665464313</c:v>
                </c:pt>
                <c:pt idx="2">
                  <c:v>8.5821885780195899</c:v>
                </c:pt>
                <c:pt idx="3">
                  <c:v>8.5946397430330332</c:v>
                </c:pt>
                <c:pt idx="4">
                  <c:v>8.5747531051834063</c:v>
                </c:pt>
                <c:pt idx="5">
                  <c:v>8.4197831742739453</c:v>
                </c:pt>
                <c:pt idx="6">
                  <c:v>8.5147598149729706</c:v>
                </c:pt>
                <c:pt idx="7">
                  <c:v>8.2877852114021593</c:v>
                </c:pt>
                <c:pt idx="8">
                  <c:v>8.1760995208529952</c:v>
                </c:pt>
                <c:pt idx="9">
                  <c:v>8.2382809366840792</c:v>
                </c:pt>
                <c:pt idx="10">
                  <c:v>8.2420011453319457</c:v>
                </c:pt>
                <c:pt idx="11">
                  <c:v>7.2527610240546734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77A-4345-AC76-3626514469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7917072"/>
        <c:axId val="1387907280"/>
      </c:lineChart>
      <c:catAx>
        <c:axId val="138791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7907280"/>
        <c:crosses val="autoZero"/>
        <c:auto val="1"/>
        <c:lblAlgn val="ctr"/>
        <c:lblOffset val="100"/>
        <c:noMultiLvlLbl val="0"/>
      </c:catAx>
      <c:valAx>
        <c:axId val="1387907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7917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Quantitativos de casos Identificados no município de Osasco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b="1"/>
              <a:t>PROPORÇÃO DE ATENDIDOS POR MÊS NO CREAS NORTE </a:t>
            </a:r>
          </a:p>
          <a:p>
            <a:pPr>
              <a:defRPr/>
            </a:pPr>
            <a:r>
              <a:rPr lang="pt-BR" sz="1600" b="1"/>
              <a:t>2013-2018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2013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'[2019_RMA_AT_2013-2018_1_Análise do número de atendidos por mês.xlsx]CREAS'!$B$138:$M$138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mês.xlsx]CREAS'!$B$110:$M$110</c:f>
              <c:numCache>
                <c:formatCode>0.00</c:formatCode>
                <c:ptCount val="12"/>
                <c:pt idx="0">
                  <c:v>10.185933710590138</c:v>
                </c:pt>
                <c:pt idx="1">
                  <c:v>9.0541632983023437</c:v>
                </c:pt>
                <c:pt idx="2">
                  <c:v>8.0840743734842366</c:v>
                </c:pt>
                <c:pt idx="3">
                  <c:v>8.8924818108326598</c:v>
                </c:pt>
                <c:pt idx="4">
                  <c:v>6.3864187550525466</c:v>
                </c:pt>
                <c:pt idx="5">
                  <c:v>5.9013742926434922</c:v>
                </c:pt>
                <c:pt idx="6">
                  <c:v>6.952303961196443</c:v>
                </c:pt>
                <c:pt idx="7">
                  <c:v>7.4373484236054974</c:v>
                </c:pt>
                <c:pt idx="8">
                  <c:v>8.2457558609539205</c:v>
                </c:pt>
                <c:pt idx="9">
                  <c:v>9.7008892481810829</c:v>
                </c:pt>
                <c:pt idx="10">
                  <c:v>9.7008892481810829</c:v>
                </c:pt>
                <c:pt idx="11">
                  <c:v>9.4583670169765561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6B-45F8-99CB-404F79002246}"/>
            </c:ext>
          </c:extLst>
        </c:ser>
        <c:ser>
          <c:idx val="1"/>
          <c:order val="1"/>
          <c:tx>
            <c:v>2014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'[2019_RMA_AT_2013-2018_1_Análise do número de atendidos por mês.xlsx]CREAS'!$B$138:$M$138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mês.xlsx]CREAS'!$B$115:$M$115</c:f>
              <c:numCache>
                <c:formatCode>0.00</c:formatCode>
                <c:ptCount val="12"/>
                <c:pt idx="0">
                  <c:v>6.3231850117096018</c:v>
                </c:pt>
                <c:pt idx="1">
                  <c:v>8.3138173302107727</c:v>
                </c:pt>
                <c:pt idx="2">
                  <c:v>5.8548009367681502</c:v>
                </c:pt>
                <c:pt idx="3">
                  <c:v>6.7915690866510543</c:v>
                </c:pt>
                <c:pt idx="4">
                  <c:v>6.7915690866510543</c:v>
                </c:pt>
                <c:pt idx="5">
                  <c:v>7.2599531615925059</c:v>
                </c:pt>
                <c:pt idx="6">
                  <c:v>7.4941451990632322</c:v>
                </c:pt>
                <c:pt idx="7">
                  <c:v>9.4847775175644031</c:v>
                </c:pt>
                <c:pt idx="8">
                  <c:v>9.3676814988290396</c:v>
                </c:pt>
                <c:pt idx="9">
                  <c:v>9.3676814988290396</c:v>
                </c:pt>
                <c:pt idx="10">
                  <c:v>9.7189695550351285</c:v>
                </c:pt>
                <c:pt idx="11">
                  <c:v>13.231850117096018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6B-45F8-99CB-404F79002246}"/>
            </c:ext>
          </c:extLst>
        </c:ser>
        <c:ser>
          <c:idx val="2"/>
          <c:order val="2"/>
          <c:tx>
            <c:v>2015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'[2019_RMA_AT_2013-2018_1_Análise do número de atendidos por mês.xlsx]CREAS'!$B$138:$M$138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mês.xlsx]CREAS'!$B$120:$M$120</c:f>
              <c:numCache>
                <c:formatCode>0.00</c:formatCode>
                <c:ptCount val="12"/>
                <c:pt idx="0">
                  <c:v>16.076696165191741</c:v>
                </c:pt>
                <c:pt idx="1">
                  <c:v>8.9970501474926259</c:v>
                </c:pt>
                <c:pt idx="2">
                  <c:v>9.5870206489675525</c:v>
                </c:pt>
                <c:pt idx="3">
                  <c:v>9.1445427728613566</c:v>
                </c:pt>
                <c:pt idx="4">
                  <c:v>9.5870206489675525</c:v>
                </c:pt>
                <c:pt idx="5">
                  <c:v>8.9970501474926259</c:v>
                </c:pt>
                <c:pt idx="6">
                  <c:v>7.8171091445427727</c:v>
                </c:pt>
                <c:pt idx="7">
                  <c:v>8.8495575221238933</c:v>
                </c:pt>
                <c:pt idx="8">
                  <c:v>5.8997050147492622</c:v>
                </c:pt>
                <c:pt idx="9">
                  <c:v>5.8997050147492622</c:v>
                </c:pt>
                <c:pt idx="10">
                  <c:v>6.1946902654867255</c:v>
                </c:pt>
                <c:pt idx="11">
                  <c:v>2.9498525073746311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96B-45F8-99CB-404F79002246}"/>
            </c:ext>
          </c:extLst>
        </c:ser>
        <c:ser>
          <c:idx val="3"/>
          <c:order val="3"/>
          <c:tx>
            <c:v>2016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'[2019_RMA_AT_2013-2018_1_Análise do número de atendidos por mês.xlsx]CREAS'!$B$138:$M$138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mês.xlsx]CREAS'!$B$125:$M$125</c:f>
              <c:numCache>
                <c:formatCode>0.00</c:formatCode>
                <c:ptCount val="12"/>
                <c:pt idx="0">
                  <c:v>8.1053698074974676</c:v>
                </c:pt>
                <c:pt idx="1">
                  <c:v>6.1803444782168189</c:v>
                </c:pt>
                <c:pt idx="2">
                  <c:v>7.700101317122594</c:v>
                </c:pt>
                <c:pt idx="3">
                  <c:v>8.9159067882472129</c:v>
                </c:pt>
                <c:pt idx="4">
                  <c:v>8.9159067882472129</c:v>
                </c:pt>
                <c:pt idx="5">
                  <c:v>10.536980749746707</c:v>
                </c:pt>
                <c:pt idx="6">
                  <c:v>7.3961499493414387</c:v>
                </c:pt>
                <c:pt idx="7">
                  <c:v>9.5238095238095237</c:v>
                </c:pt>
                <c:pt idx="8">
                  <c:v>8.3080040526849039</c:v>
                </c:pt>
                <c:pt idx="9">
                  <c:v>10.030395136778116</c:v>
                </c:pt>
                <c:pt idx="10">
                  <c:v>8.2066869300911858</c:v>
                </c:pt>
                <c:pt idx="11">
                  <c:v>6.1803444782168189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96B-45F8-99CB-404F79002246}"/>
            </c:ext>
          </c:extLst>
        </c:ser>
        <c:ser>
          <c:idx val="4"/>
          <c:order val="4"/>
          <c:tx>
            <c:v>2017</c:v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'[2019_RMA_AT_2013-2018_1_Análise do número de atendidos por mês.xlsx]CREAS'!$B$138:$M$138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mês.xlsx]CREAS'!$B$130:$M$130</c:f>
              <c:numCache>
                <c:formatCode>0.00</c:formatCode>
                <c:ptCount val="12"/>
                <c:pt idx="0">
                  <c:v>5.3636363636363633</c:v>
                </c:pt>
                <c:pt idx="1">
                  <c:v>9.0909090909090917</c:v>
                </c:pt>
                <c:pt idx="2">
                  <c:v>7.3636363636363633</c:v>
                </c:pt>
                <c:pt idx="3">
                  <c:v>9.0909090909090917</c:v>
                </c:pt>
                <c:pt idx="4">
                  <c:v>8.8181818181818183</c:v>
                </c:pt>
                <c:pt idx="5">
                  <c:v>8.6363636363636367</c:v>
                </c:pt>
                <c:pt idx="6">
                  <c:v>10.090909090909092</c:v>
                </c:pt>
                <c:pt idx="7">
                  <c:v>7.3636363636363633</c:v>
                </c:pt>
                <c:pt idx="8">
                  <c:v>7.2727272727272725</c:v>
                </c:pt>
                <c:pt idx="9">
                  <c:v>8.9090909090909083</c:v>
                </c:pt>
                <c:pt idx="10">
                  <c:v>9.0909090909090917</c:v>
                </c:pt>
                <c:pt idx="11">
                  <c:v>8.9090909090909083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96B-45F8-99CB-404F79002246}"/>
            </c:ext>
          </c:extLst>
        </c:ser>
        <c:ser>
          <c:idx val="5"/>
          <c:order val="5"/>
          <c:tx>
            <c:v>2018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'[2019_RMA_AT_2013-2018_1_Análise do número de atendidos por mês.xlsx]CREAS'!$B$138:$M$138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mês.xlsx]CREAS'!$B$135:$M$135</c:f>
              <c:numCache>
                <c:formatCode>0.00</c:formatCode>
                <c:ptCount val="12"/>
                <c:pt idx="0">
                  <c:v>9.6460176991150437</c:v>
                </c:pt>
                <c:pt idx="1">
                  <c:v>6.9911504424778759</c:v>
                </c:pt>
                <c:pt idx="2">
                  <c:v>8.7610619469026556</c:v>
                </c:pt>
                <c:pt idx="3">
                  <c:v>8.8495575221238933</c:v>
                </c:pt>
                <c:pt idx="4">
                  <c:v>8.6725663716814161</c:v>
                </c:pt>
                <c:pt idx="5">
                  <c:v>8.9380530973451329</c:v>
                </c:pt>
                <c:pt idx="6">
                  <c:v>8.6725663716814161</c:v>
                </c:pt>
                <c:pt idx="7">
                  <c:v>7.2566371681415927</c:v>
                </c:pt>
                <c:pt idx="8">
                  <c:v>7.3451327433628322</c:v>
                </c:pt>
                <c:pt idx="9">
                  <c:v>7.3451327433628322</c:v>
                </c:pt>
                <c:pt idx="10">
                  <c:v>8.3185840707964598</c:v>
                </c:pt>
                <c:pt idx="11">
                  <c:v>9.2035398230088497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96B-45F8-99CB-404F79002246}"/>
            </c:ext>
          </c:extLst>
        </c:ser>
        <c:ser>
          <c:idx val="6"/>
          <c:order val="6"/>
          <c:tx>
            <c:v>Média mensal</c:v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strRef>
              <c:f>'[2019_RMA_AT_2013-2018_1_Análise do número de atendidos por mês.xlsx]CREAS'!$B$138:$M$138</c:f>
              <c:strCache>
                <c:ptCount val="12"/>
                <c:pt idx="0">
                  <c:v>jan</c:v>
                </c:pt>
                <c:pt idx="1">
                  <c:v>fev</c:v>
                </c:pt>
                <c:pt idx="2">
                  <c:v>mar</c:v>
                </c:pt>
                <c:pt idx="3">
                  <c:v>abr</c:v>
                </c:pt>
                <c:pt idx="4">
                  <c:v>mai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set</c:v>
                </c:pt>
                <c:pt idx="9">
                  <c:v>out</c:v>
                </c:pt>
                <c:pt idx="10">
                  <c:v>nov</c:v>
                </c:pt>
                <c:pt idx="11">
                  <c:v>dez</c:v>
                </c:pt>
              </c:strCache>
            </c:strRef>
          </c:cat>
          <c:val>
            <c:numRef>
              <c:f>'[2019_RMA_AT_2013-2018_1_Análise do número de atendidos por mês.xlsx]CREAS'!$B$140:$M$140</c:f>
              <c:numCache>
                <c:formatCode>0.00</c:formatCode>
                <c:ptCount val="12"/>
                <c:pt idx="0">
                  <c:v>9.2834731262900583</c:v>
                </c:pt>
                <c:pt idx="1">
                  <c:v>8.1045724646015884</c:v>
                </c:pt>
                <c:pt idx="2">
                  <c:v>7.8917825978135925</c:v>
                </c:pt>
                <c:pt idx="3">
                  <c:v>8.6141611786042116</c:v>
                </c:pt>
                <c:pt idx="4">
                  <c:v>8.1952772447969338</c:v>
                </c:pt>
                <c:pt idx="5">
                  <c:v>8.3782958475306852</c:v>
                </c:pt>
                <c:pt idx="6">
                  <c:v>8.0705306194557327</c:v>
                </c:pt>
                <c:pt idx="7">
                  <c:v>8.3192944198135468</c:v>
                </c:pt>
                <c:pt idx="8">
                  <c:v>7.7398344072178711</c:v>
                </c:pt>
                <c:pt idx="9">
                  <c:v>8.5421490918318721</c:v>
                </c:pt>
                <c:pt idx="10">
                  <c:v>8.538454860083279</c:v>
                </c:pt>
                <c:pt idx="11">
                  <c:v>8.3221741419606303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96B-45F8-99CB-404F79002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7907824"/>
        <c:axId val="1387908912"/>
      </c:lineChart>
      <c:catAx>
        <c:axId val="138790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7908912"/>
        <c:crosses val="autoZero"/>
        <c:auto val="1"/>
        <c:lblAlgn val="ctr"/>
        <c:lblOffset val="100"/>
        <c:noMultiLvlLbl val="0"/>
      </c:catAx>
      <c:valAx>
        <c:axId val="1387908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8790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Quantitativos de casos Identificados no município de Osasco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showMasterSp="0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32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Google Shape;24;p32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" name="Google Shape;25;p32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6" name="Google Shape;26;p32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27" name="Google Shape;27;p32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28" name="Google Shape;28;p3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2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30" name="Google Shape;30;p32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31" name="Google Shape;31;p32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2" name="Google Shape;32;p32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2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32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6" name="Google Shape;36;p3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Legenda">
  <p:cSld name="Título e Legenda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1"/>
          <p:cNvSpPr txBox="1"/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41"/>
          <p:cNvSpPr txBox="1"/>
          <p:nvPr>
            <p:ph idx="1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3" name="Google Shape;93;p4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4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4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 com Legenda">
  <p:cSld name="Citação com Legenda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2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42"/>
          <p:cNvSpPr txBox="1"/>
          <p:nvPr>
            <p:ph idx="1" type="body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99" name="Google Shape;99;p42"/>
          <p:cNvSpPr txBox="1"/>
          <p:nvPr>
            <p:ph idx="2" type="body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0" name="Google Shape;100;p42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42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42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03" name="Google Shape;103;p42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42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800" u="none" cap="none" strike="noStrike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ão de Nome">
  <p:cSld name="Cartão de Nom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3"/>
          <p:cNvSpPr txBox="1"/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43"/>
          <p:cNvSpPr txBox="1"/>
          <p:nvPr>
            <p:ph idx="1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4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4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r o Cartão de Nome">
  <p:cSld name="Citar o Cartão de Nom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4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44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14" name="Google Shape;114;p44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4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4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4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18" name="Google Shape;118;p44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4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dadeiro ou Falso">
  <p:cSld name="Verdadeiro ou Falso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5"/>
          <p:cNvSpPr txBox="1"/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b="0" sz="44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45"/>
          <p:cNvSpPr txBox="1"/>
          <p:nvPr>
            <p:ph idx="1" type="body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23" name="Google Shape;123;p45"/>
          <p:cNvSpPr txBox="1"/>
          <p:nvPr>
            <p:ph idx="2" type="body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24" name="Google Shape;124;p4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4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4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46"/>
          <p:cNvSpPr txBox="1"/>
          <p:nvPr>
            <p:ph idx="1" type="body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0" name="Google Shape;130;p4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4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4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7"/>
          <p:cNvSpPr txBox="1"/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47"/>
          <p:cNvSpPr txBox="1"/>
          <p:nvPr>
            <p:ph idx="1" type="body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136" name="Google Shape;136;p4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4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4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3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33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3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3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/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4"/>
          <p:cNvSpPr txBox="1"/>
          <p:nvPr>
            <p:ph idx="1" type="body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8" name="Google Shape;48;p34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4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4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5"/>
          <p:cNvSpPr txBox="1"/>
          <p:nvPr>
            <p:ph idx="1" type="body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4" name="Google Shape;54;p35"/>
          <p:cNvSpPr txBox="1"/>
          <p:nvPr>
            <p:ph idx="2" type="body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55" name="Google Shape;55;p35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5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5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1" type="body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1" name="Google Shape;61;p36"/>
          <p:cNvSpPr txBox="1"/>
          <p:nvPr>
            <p:ph idx="2" type="body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2" name="Google Shape;62;p36"/>
          <p:cNvSpPr txBox="1"/>
          <p:nvPr>
            <p:ph idx="3" type="body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63" name="Google Shape;63;p36"/>
          <p:cNvSpPr txBox="1"/>
          <p:nvPr>
            <p:ph idx="4" type="body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64" name="Google Shape;64;p36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36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7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7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7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8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8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8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9"/>
          <p:cNvSpPr txBox="1"/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9"/>
          <p:cNvSpPr txBox="1"/>
          <p:nvPr>
            <p:ph idx="1" type="body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79" name="Google Shape;79;p39"/>
          <p:cNvSpPr txBox="1"/>
          <p:nvPr>
            <p:ph idx="2" type="body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/>
        </p:txBody>
      </p:sp>
      <p:sp>
        <p:nvSpPr>
          <p:cNvPr id="80" name="Google Shape;80;p39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9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9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0"/>
          <p:cNvSpPr txBox="1"/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40"/>
          <p:cNvSpPr/>
          <p:nvPr>
            <p:ph idx="2" type="pic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6" name="Google Shape;86;p40"/>
          <p:cNvSpPr txBox="1"/>
          <p:nvPr>
            <p:ph idx="1" type="body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87" name="Google Shape;87;p40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40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40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3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" name="Google Shape;7;p3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cap="flat" cmpd="sng" w="9525">
              <a:solidFill>
                <a:srgbClr val="BFBFB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3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cap="flat" cmpd="sng" w="9525">
              <a:solidFill>
                <a:srgbClr val="D8D8D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9" name="Google Shape;9;p31"/>
            <p:cNvSpPr/>
            <p:nvPr/>
          </p:nvSpPr>
          <p:spPr>
            <a:xfrm>
              <a:off x="9181476" y="-8467"/>
              <a:ext cx="3007349" cy="6866467"/>
            </a:xfrm>
            <a:custGeom>
              <a:rect b="b" l="l" r="r" t="t"/>
              <a:pathLst>
                <a:path extrusionOk="0" h="6866467" w="3007349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0" name="Google Shape;10;p31"/>
            <p:cNvSpPr/>
            <p:nvPr/>
          </p:nvSpPr>
          <p:spPr>
            <a:xfrm>
              <a:off x="9603442" y="-8467"/>
              <a:ext cx="2588558" cy="6866467"/>
            </a:xfrm>
            <a:custGeom>
              <a:rect b="b" l="l" r="r" t="t"/>
              <a:pathLst>
                <a:path extrusionOk="0" h="6866467" w="2573311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1" name="Google Shape;11;p3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fmla="val 100000" name="adj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31"/>
            <p:cNvSpPr/>
            <p:nvPr/>
          </p:nvSpPr>
          <p:spPr>
            <a:xfrm>
              <a:off x="9334500" y="-8467"/>
              <a:ext cx="2854326" cy="6866467"/>
            </a:xfrm>
            <a:custGeom>
              <a:rect b="b" l="l" r="r" t="t"/>
              <a:pathLst>
                <a:path extrusionOk="0" h="6866467" w="2858013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3" name="Google Shape;13;p31"/>
            <p:cNvSpPr/>
            <p:nvPr/>
          </p:nvSpPr>
          <p:spPr>
            <a:xfrm>
              <a:off x="10898730" y="-8467"/>
              <a:ext cx="1290094" cy="6866467"/>
            </a:xfrm>
            <a:custGeom>
              <a:rect b="b" l="l" r="r" t="t"/>
              <a:pathLst>
                <a:path extrusionOk="0" h="6858000" w="1290094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4" name="Google Shape;14;p31"/>
            <p:cNvSpPr/>
            <p:nvPr/>
          </p:nvSpPr>
          <p:spPr>
            <a:xfrm>
              <a:off x="10938999" y="-8467"/>
              <a:ext cx="1249825" cy="6866467"/>
            </a:xfrm>
            <a:custGeom>
              <a:rect b="b" l="l" r="r" t="t"/>
              <a:pathLst>
                <a:path extrusionOk="0" h="6858000" w="1249825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5" name="Google Shape;15;p3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fmla="val 100000" name="adj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31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fmla="val 0" name="adj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3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" name="Google Shape;18;p31"/>
          <p:cNvSpPr txBox="1"/>
          <p:nvPr>
            <p:ph idx="1" type="body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0988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99719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8956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8956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8956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8956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89559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89559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b="0" i="0" sz="1200" u="none" cap="none" strike="noStrik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9" name="Google Shape;19;p31"/>
          <p:cNvSpPr txBox="1"/>
          <p:nvPr>
            <p:ph idx="10" type="dt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0" name="Google Shape;20;p31"/>
          <p:cNvSpPr txBox="1"/>
          <p:nvPr>
            <p:ph idx="11" type="ftr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1" name="Google Shape;21;p31"/>
          <p:cNvSpPr txBox="1"/>
          <p:nvPr>
            <p:ph idx="12" type="sldNum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chart" Target="../charts/chart1.xml"/><Relationship Id="rId5" Type="http://schemas.openxmlformats.org/officeDocument/2006/relationships/chart" Target="../charts/chart2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Relationship Id="rId4" Type="http://schemas.openxmlformats.org/officeDocument/2006/relationships/chart" Target="../charts/chart3.xml"/><Relationship Id="rId5" Type="http://schemas.openxmlformats.org/officeDocument/2006/relationships/chart" Target="../charts/chart4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Relationship Id="rId4" Type="http://schemas.openxmlformats.org/officeDocument/2006/relationships/chart" Target="../charts/chart5.xml"/><Relationship Id="rId5" Type="http://schemas.openxmlformats.org/officeDocument/2006/relationships/chart" Target="../charts/chart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Relationship Id="rId4" Type="http://schemas.openxmlformats.org/officeDocument/2006/relationships/chart" Target="../charts/chart7.xml"/><Relationship Id="rId5" Type="http://schemas.openxmlformats.org/officeDocument/2006/relationships/chart" Target="../charts/chart8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Relationship Id="rId4" Type="http://schemas.openxmlformats.org/officeDocument/2006/relationships/chart" Target="../charts/chart9.xml"/><Relationship Id="rId5" Type="http://schemas.openxmlformats.org/officeDocument/2006/relationships/chart" Target="../charts/chart10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Relationship Id="rId4" Type="http://schemas.openxmlformats.org/officeDocument/2006/relationships/chart" Target="../charts/chart11.xml"/><Relationship Id="rId5" Type="http://schemas.openxmlformats.org/officeDocument/2006/relationships/chart" Target="../charts/chart12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jp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jpg"/><Relationship Id="rId4" Type="http://schemas.openxmlformats.org/officeDocument/2006/relationships/chart" Target="../charts/chart1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/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144" name="Google Shape;144;p1"/>
          <p:cNvSpPr txBox="1"/>
          <p:nvPr>
            <p:ph idx="1" type="subTitle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pic>
        <p:nvPicPr>
          <p:cNvPr id="145" name="Google Shape;14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46318" y="0"/>
            <a:ext cx="529936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10" name="Google Shape;21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11" name="Google Shape;211;p10"/>
          <p:cNvGraphicFramePr/>
          <p:nvPr/>
        </p:nvGraphicFramePr>
        <p:xfrm>
          <a:off x="677334" y="1683212"/>
          <a:ext cx="8960377" cy="5056453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212" name="Google Shape;212;p10"/>
          <p:cNvGraphicFramePr/>
          <p:nvPr/>
        </p:nvGraphicFramePr>
        <p:xfrm>
          <a:off x="1324900" y="2055215"/>
          <a:ext cx="7665243" cy="4312445"/>
        </p:xfrm>
        <a:graphic>
          <a:graphicData uri="http://schemas.openxmlformats.org/drawingml/2006/chart">
            <c:chart r:id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18" name="Google Shape;218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19" name="Google Shape;219;p11"/>
          <p:cNvGraphicFramePr/>
          <p:nvPr/>
        </p:nvGraphicFramePr>
        <p:xfrm>
          <a:off x="677334" y="1683212"/>
          <a:ext cx="8960377" cy="5056453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220" name="Google Shape;220;p11"/>
          <p:cNvGraphicFramePr/>
          <p:nvPr/>
        </p:nvGraphicFramePr>
        <p:xfrm>
          <a:off x="1331833" y="1819050"/>
          <a:ext cx="7651377" cy="3219900"/>
        </p:xfrm>
        <a:graphic>
          <a:graphicData uri="http://schemas.openxmlformats.org/drawingml/2006/chart">
            <c:chart r:id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26" name="Google Shape;22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12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Centros de Convivência 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33" name="Google Shape;23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3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CREAS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35" name="Google Shape;235;p13"/>
          <p:cNvGraphicFramePr/>
          <p:nvPr/>
        </p:nvGraphicFramePr>
        <p:xfrm>
          <a:off x="1549101" y="2698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209500"/>
                <a:gridCol w="1422925"/>
                <a:gridCol w="1052975"/>
                <a:gridCol w="953375"/>
                <a:gridCol w="1693300"/>
                <a:gridCol w="796850"/>
              </a:tblGrid>
              <a:tr h="28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832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Casos acompanhados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particularizados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em grupo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adolescentes em MSE-MA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Abordagem Social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</a:tr>
              <a:tr h="53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CREAS Centro-Sul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165,92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923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164,33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8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CREAS Norte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94,17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554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8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260,09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1477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164,33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41" name="Google Shape;24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4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CREAS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43" name="Google Shape;243;p14"/>
          <p:cNvGraphicFramePr/>
          <p:nvPr/>
        </p:nvGraphicFramePr>
        <p:xfrm>
          <a:off x="1549101" y="2698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209500"/>
                <a:gridCol w="1422925"/>
                <a:gridCol w="1052975"/>
                <a:gridCol w="953375"/>
                <a:gridCol w="1693300"/>
                <a:gridCol w="796850"/>
              </a:tblGrid>
              <a:tr h="28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832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Casos acompanhados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particularizados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em grupo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adolescentes em MSE-MA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Abordagem Social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</a:tr>
              <a:tr h="53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CREAS Centro-Sul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165,92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923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164,33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8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CREAS Norte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94,17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554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8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260,09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1477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164,33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  <p:graphicFrame>
        <p:nvGraphicFramePr>
          <p:cNvPr id="244" name="Google Shape;244;p14"/>
          <p:cNvGraphicFramePr/>
          <p:nvPr/>
        </p:nvGraphicFramePr>
        <p:xfrm>
          <a:off x="1549101" y="27279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209500"/>
                <a:gridCol w="1422925"/>
                <a:gridCol w="1052975"/>
                <a:gridCol w="953375"/>
                <a:gridCol w="1693300"/>
                <a:gridCol w="796850"/>
              </a:tblGrid>
              <a:tr h="360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751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Casos acompanhados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particularizados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em grupo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adolescentes em MSE-MA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Abordagem Social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</a:tr>
              <a:tr h="360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CREAS Centro-Sul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171,58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1708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109,83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1189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60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CREAS Norte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121,92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698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608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293,5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2406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109,83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1189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50" name="Google Shape;25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5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CREAS 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52" name="Google Shape;252;p15"/>
          <p:cNvGraphicFramePr/>
          <p:nvPr/>
        </p:nvGraphicFramePr>
        <p:xfrm>
          <a:off x="1549101" y="3162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492675"/>
                <a:gridCol w="1822625"/>
                <a:gridCol w="1995450"/>
                <a:gridCol w="1712650"/>
              </a:tblGrid>
              <a:tr h="628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acompanhadas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no grupo PAIF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participantes do SCFV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14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36,53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8,61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-6,36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  <p:graphicFrame>
        <p:nvGraphicFramePr>
          <p:cNvPr id="253" name="Google Shape;253;p15"/>
          <p:cNvGraphicFramePr/>
          <p:nvPr/>
        </p:nvGraphicFramePr>
        <p:xfrm>
          <a:off x="1549100" y="316360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191600"/>
                <a:gridCol w="1401875"/>
                <a:gridCol w="1037400"/>
                <a:gridCol w="939250"/>
                <a:gridCol w="1668225"/>
                <a:gridCol w="785050"/>
              </a:tblGrid>
              <a:tr h="7589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Casos acompanhados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particularizados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Atendimentos em grupo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adolescentes em MSE-MA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Abordagem Social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</a:tr>
              <a:tr h="3642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 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12,85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62,90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272,73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-33,16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56,45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59" name="Google Shape;259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60" name="Google Shape;260;p16"/>
          <p:cNvGraphicFramePr/>
          <p:nvPr/>
        </p:nvGraphicFramePr>
        <p:xfrm>
          <a:off x="677334" y="1683212"/>
          <a:ext cx="8960377" cy="5056453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261" name="Google Shape;261;p16"/>
          <p:cNvGraphicFramePr/>
          <p:nvPr/>
        </p:nvGraphicFramePr>
        <p:xfrm>
          <a:off x="1347760" y="2073706"/>
          <a:ext cx="7619523" cy="4275464"/>
        </p:xfrm>
        <a:graphic>
          <a:graphicData uri="http://schemas.openxmlformats.org/drawingml/2006/chart">
            <c:chart r:id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67" name="Google Shape;267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68" name="Google Shape;268;p17"/>
          <p:cNvGraphicFramePr/>
          <p:nvPr/>
        </p:nvGraphicFramePr>
        <p:xfrm>
          <a:off x="677334" y="1683212"/>
          <a:ext cx="8960377" cy="5056453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269" name="Google Shape;269;p17"/>
          <p:cNvGraphicFramePr/>
          <p:nvPr/>
        </p:nvGraphicFramePr>
        <p:xfrm>
          <a:off x="1347760" y="2071441"/>
          <a:ext cx="7619523" cy="4269477"/>
        </p:xfrm>
        <a:graphic>
          <a:graphicData uri="http://schemas.openxmlformats.org/drawingml/2006/chart">
            <c:chart r:id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75" name="Google Shape;27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76" name="Google Shape;276;p18"/>
          <p:cNvGraphicFramePr/>
          <p:nvPr/>
        </p:nvGraphicFramePr>
        <p:xfrm>
          <a:off x="677334" y="1683212"/>
          <a:ext cx="8960377" cy="5056453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277" name="Google Shape;277;p18"/>
          <p:cNvGraphicFramePr/>
          <p:nvPr/>
        </p:nvGraphicFramePr>
        <p:xfrm>
          <a:off x="1499922" y="1568119"/>
          <a:ext cx="7315200" cy="3721762"/>
        </p:xfrm>
        <a:graphic>
          <a:graphicData uri="http://schemas.openxmlformats.org/drawingml/2006/chart">
            <c:chart r:id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83" name="Google Shape;28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9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Centro POP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85" name="Google Shape;285;p19"/>
          <p:cNvGraphicFramePr/>
          <p:nvPr/>
        </p:nvGraphicFramePr>
        <p:xfrm>
          <a:off x="3050931" y="2698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000375"/>
                <a:gridCol w="959800"/>
                <a:gridCol w="959800"/>
                <a:gridCol w="1616825"/>
              </a:tblGrid>
              <a:tr h="1049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POP Rua atendida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 de atendimentos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Proporção atendimentos / atendidos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91700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3.664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27.061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7,39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91700"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4.828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56.438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11,69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91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8.492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83.499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151" name="Google Shape;151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"/>
          <p:cNvSpPr txBox="1"/>
          <p:nvPr/>
        </p:nvSpPr>
        <p:spPr>
          <a:xfrm>
            <a:off x="677334" y="2861534"/>
            <a:ext cx="9499400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SECRETARIA DE ASSISTÊNCIA SOCIAL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ANÁLISE DE PROGRESSÃO DE DEMANDAS ORÇAMENTÁRIAS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2020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0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91" name="Google Shape;29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20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Centro POP 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93" name="Google Shape;293;p20"/>
          <p:cNvGraphicFramePr/>
          <p:nvPr/>
        </p:nvGraphicFramePr>
        <p:xfrm>
          <a:off x="2259622" y="3162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791075"/>
                <a:gridCol w="1030275"/>
                <a:gridCol w="1030275"/>
                <a:gridCol w="1933725"/>
              </a:tblGrid>
              <a:tr h="923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POP Rua atendida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 de atendimentos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Proporção atendimentos / atendidos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307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31,77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108,56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58,28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1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99" name="Google Shape;29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00" name="Google Shape;300;p21"/>
          <p:cNvGraphicFramePr/>
          <p:nvPr/>
        </p:nvGraphicFramePr>
        <p:xfrm>
          <a:off x="677334" y="1683212"/>
          <a:ext cx="8960377" cy="5056453"/>
        </p:xfrm>
        <a:graphic>
          <a:graphicData uri="http://schemas.openxmlformats.org/drawingml/2006/chart">
            <c:chart r:id="rId4"/>
          </a:graphicData>
        </a:graphic>
      </p:graphicFrame>
      <p:graphicFrame>
        <p:nvGraphicFramePr>
          <p:cNvPr id="301" name="Google Shape;301;p21"/>
          <p:cNvGraphicFramePr/>
          <p:nvPr/>
        </p:nvGraphicFramePr>
        <p:xfrm>
          <a:off x="1337600" y="2105519"/>
          <a:ext cx="7639843" cy="4201320"/>
        </p:xfrm>
        <a:graphic>
          <a:graphicData uri="http://schemas.openxmlformats.org/drawingml/2006/chart">
            <c:chart r:id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22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07" name="Google Shape;30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22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Unidades de Acolhimento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309" name="Google Shape;309;p22"/>
          <p:cNvGraphicFramePr/>
          <p:nvPr/>
        </p:nvGraphicFramePr>
        <p:xfrm>
          <a:off x="2854768" y="29150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2717800"/>
                <a:gridCol w="762000"/>
                <a:gridCol w="762000"/>
              </a:tblGrid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Capacidade máxima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Vagas ocupadas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ULPI Lar Cora Coralina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Vida Nova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Juventude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Primeiros Passos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Doce Lar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Nova Esperança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Centro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Adultos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Feminino e Famílias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Masculino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191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15" name="Google Shape;31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23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Unidades de Acolhimento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317" name="Google Shape;317;p23"/>
          <p:cNvGraphicFramePr/>
          <p:nvPr/>
        </p:nvGraphicFramePr>
        <p:xfrm>
          <a:off x="2854768" y="29150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2717800"/>
                <a:gridCol w="762000"/>
                <a:gridCol w="762000"/>
              </a:tblGrid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Capacidade máxima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Vagas ocupadas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ULPI Lar Cora Coralina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Vida Nova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Juventude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Primeiros Passos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Doce Lar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Nova Esperança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Centro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Adultos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Feminino e Famílias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Masculino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191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  <p:graphicFrame>
        <p:nvGraphicFramePr>
          <p:cNvPr id="318" name="Google Shape;318;p23"/>
          <p:cNvGraphicFramePr/>
          <p:nvPr/>
        </p:nvGraphicFramePr>
        <p:xfrm>
          <a:off x="2854768" y="291501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2717800"/>
                <a:gridCol w="762000"/>
                <a:gridCol w="762000"/>
              </a:tblGrid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Capacidade máxima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Vagas ocupadas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ULPI Lar Cora Coralina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Vida Nova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Juventude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Primeiros Passos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Doce Lar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Nova Esperança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Centro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Adultos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Feminino e Famílias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Casa de Passagem POP Rua Masculino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82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231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196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24" name="Google Shape;324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24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Unidades de Acolhimento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326" name="Google Shape;326;p24"/>
          <p:cNvGraphicFramePr/>
          <p:nvPr/>
        </p:nvGraphicFramePr>
        <p:xfrm>
          <a:off x="2179714" y="299134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3582850"/>
                <a:gridCol w="1004525"/>
                <a:gridCol w="1004525"/>
              </a:tblGrid>
              <a:tr h="36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 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2018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2019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6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ocupação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83,77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84,85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76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 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Capacidade máxima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 hMerge="1"/>
              </a:tr>
              <a:tr h="36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 em capacidade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20,94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 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760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 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Vagas ocupadas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ctr"/>
                </a:tc>
                <a:tc hMerge="1"/>
              </a:tr>
              <a:tr h="361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 em ocupação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22,50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 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32" name="Google Shape;33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33" name="Google Shape;333;p25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COSAN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Relatórios de Gastos com Alimentos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334" name="Google Shape;334;p25"/>
          <p:cNvGraphicFramePr/>
          <p:nvPr/>
        </p:nvGraphicFramePr>
        <p:xfrm>
          <a:off x="1308155" y="31126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678225"/>
                <a:gridCol w="1114000"/>
                <a:gridCol w="1114000"/>
                <a:gridCol w="1114000"/>
                <a:gridCol w="1200800"/>
                <a:gridCol w="1114000"/>
              </a:tblGrid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PROTEÇÃO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1º trimestre 2020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Proposto 2021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DPSB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R$ 115.018,88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R$ 104.106,98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R$ 139.605,99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R$ 30.191,85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DPSE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R$ 1.237.827,77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R$ 1.059.547,20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R$ 1.339.053,00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R$ 663.830,86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Sede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R$ 8.853,92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R$ 5.106,09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R$ 1.352.846,65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R$ 1.163.654,18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R$ 1.487.512,91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R$ 699.128,80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R$ 3.275.999,00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40" name="Google Shape;34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41" name="Google Shape;341;p26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COSAN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Relatórios de Gastos com Alimentos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342" name="Google Shape;342;p26"/>
          <p:cNvGraphicFramePr/>
          <p:nvPr/>
        </p:nvGraphicFramePr>
        <p:xfrm>
          <a:off x="1308155" y="31126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678225"/>
                <a:gridCol w="1114000"/>
                <a:gridCol w="1114000"/>
                <a:gridCol w="1114000"/>
                <a:gridCol w="1200800"/>
                <a:gridCol w="1114000"/>
              </a:tblGrid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PROTEÇÃO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1º trimestre 2020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Proposto 2021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DPSB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R$ 115.018,88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R$ 104.106,98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R$ 139.605,99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R$ 30.191,85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DPSE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R$ 1.237.827,77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R$ 1.059.547,20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R$ 1.339.053,00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R$ 663.830,86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Sede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R$ 8.853,92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R$ 5.106,09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950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R$ 1.352.846,65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R$ 1.163.654,18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R$ 1.487.512,91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R$ 699.128,80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R$ 3.275.999,00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  <p:graphicFrame>
        <p:nvGraphicFramePr>
          <p:cNvPr id="343" name="Google Shape;343;p26"/>
          <p:cNvGraphicFramePr/>
          <p:nvPr/>
        </p:nvGraphicFramePr>
        <p:xfrm>
          <a:off x="1308154" y="31126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678225"/>
                <a:gridCol w="1114000"/>
                <a:gridCol w="1114000"/>
                <a:gridCol w="1114000"/>
                <a:gridCol w="1200800"/>
                <a:gridCol w="1114000"/>
              </a:tblGrid>
              <a:tr h="356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Conversão para trimestre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56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PROTEÇÃO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Trimestral 2017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Trimestral 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Trimestral 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1º trimestre 2020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Trimestral 2021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DPSB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R$ 28.754,72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R$ 26.026,75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R$ 34.901,50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R$ 30.191,85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DPSE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R$ 309.456,94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R$ 264.886,80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R$ 334.763,25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R$ 663.830,86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Sede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R$ 0,00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R$ 0,00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R$ 2.213,48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R$ 5.106,09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1903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R$ 338.211,66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R$ 290.913,55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R$ 371.878,23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R$ 699.128,80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R$ 818.999,75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49" name="Google Shape;349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50" name="Google Shape;350;p27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COSAN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Relatórios de Gastos com Alimentos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351" name="Google Shape;351;p27"/>
          <p:cNvGraphicFramePr/>
          <p:nvPr/>
        </p:nvGraphicFramePr>
        <p:xfrm>
          <a:off x="1828800" y="319344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342250"/>
                <a:gridCol w="1175200"/>
                <a:gridCol w="1175200"/>
                <a:gridCol w="1266775"/>
                <a:gridCol w="1175200"/>
              </a:tblGrid>
              <a:tr h="2287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2017-2018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2018-2019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2019-2020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2020-2021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4288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-13,98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27,83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88,00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17,15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57" name="Google Shape;357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8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DIEESE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Valor da Cesta Básica – São Paulo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359" name="Google Shape;359;p28"/>
          <p:cNvGraphicFramePr/>
          <p:nvPr/>
        </p:nvGraphicFramePr>
        <p:xfrm>
          <a:off x="2417885" y="299133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567925"/>
                <a:gridCol w="1296550"/>
                <a:gridCol w="1296550"/>
                <a:gridCol w="964875"/>
              </a:tblGrid>
              <a:tr h="521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Dezembro de 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Dezembro de 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Julho de 2020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78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471,44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506,5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524,74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521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 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 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7,44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3,60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365" name="Google Shape;365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66" name="Google Shape;366;p29"/>
          <p:cNvGraphicFramePr/>
          <p:nvPr/>
        </p:nvGraphicFramePr>
        <p:xfrm>
          <a:off x="677334" y="1683212"/>
          <a:ext cx="8960377" cy="5056453"/>
        </p:xfrm>
        <a:graphic>
          <a:graphicData uri="http://schemas.openxmlformats.org/drawingml/2006/chart">
            <c:chart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158" name="Google Shape;158;p3"/>
          <p:cNvSpPr txBox="1"/>
          <p:nvPr>
            <p:ph idx="1" type="body"/>
          </p:nvPr>
        </p:nvSpPr>
        <p:spPr>
          <a:xfrm>
            <a:off x="677334" y="2115386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Char char="►"/>
            </a:pPr>
            <a:r>
              <a:rPr lang="pt-BR" sz="2400"/>
              <a:t>SUAS – Sistema Único de Assistência Social</a:t>
            </a:r>
            <a:endParaRPr/>
          </a:p>
          <a:p>
            <a:pPr indent="-2209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pt-BR" sz="2400"/>
              <a:t>Norma Operacional Básica do SUAS (2012): </a:t>
            </a:r>
            <a:endParaRPr/>
          </a:p>
          <a:p>
            <a:pPr indent="-2209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pt-BR" sz="2400"/>
              <a:t>O SUAS é a forma organizativa do sistema público que oferta a política de assistência social. </a:t>
            </a:r>
            <a:endParaRPr/>
          </a:p>
          <a:p>
            <a:pPr indent="-2209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Char char="►"/>
            </a:pPr>
            <a:r>
              <a:rPr lang="pt-BR" sz="2400"/>
              <a:t>Funções: proteção social, vigilância socioassistencial e defesa de direitos. </a:t>
            </a:r>
            <a:endParaRPr/>
          </a:p>
          <a:p>
            <a:pPr indent="-2209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-22098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</p:txBody>
      </p:sp>
      <p:pic>
        <p:nvPicPr>
          <p:cNvPr id="159" name="Google Shape;15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30"/>
          <p:cNvSpPr txBox="1"/>
          <p:nvPr>
            <p:ph type="title"/>
          </p:nvPr>
        </p:nvSpPr>
        <p:spPr>
          <a:xfrm>
            <a:off x="1026702" y="598842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40"/>
              <a:buFont typeface="Trebuchet MS"/>
              <a:buNone/>
            </a:pPr>
            <a:r>
              <a:rPr lang="pt-BR" sz="3240"/>
              <a:t>Prefeitura do Município de Osasco</a:t>
            </a:r>
            <a:br>
              <a:rPr lang="pt-BR" sz="3240"/>
            </a:br>
            <a:r>
              <a:rPr lang="pt-BR" sz="3240"/>
              <a:t>Secretaria de Assistência Social</a:t>
            </a:r>
            <a:br>
              <a:rPr lang="pt-BR" sz="3240"/>
            </a:br>
            <a:r>
              <a:rPr lang="pt-BR" sz="3240"/>
              <a:t>Coordenação da Vigilância Socioassistencial</a:t>
            </a:r>
            <a:endParaRPr/>
          </a:p>
        </p:txBody>
      </p:sp>
      <p:pic>
        <p:nvPicPr>
          <p:cNvPr id="372" name="Google Shape;372;p3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35624" y="3343235"/>
            <a:ext cx="5378824" cy="3801040"/>
          </a:xfrm>
          <a:prstGeom prst="ellipse">
            <a:avLst/>
          </a:prstGeom>
          <a:noFill/>
          <a:ln>
            <a:noFill/>
          </a:ln>
        </p:spPr>
      </p:pic>
      <p:sp>
        <p:nvSpPr>
          <p:cNvPr id="373" name="Google Shape;373;p30"/>
          <p:cNvSpPr txBox="1"/>
          <p:nvPr/>
        </p:nvSpPr>
        <p:spPr>
          <a:xfrm>
            <a:off x="941295" y="2571077"/>
            <a:ext cx="876748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e-mail: vigilanciasocial.sas@osasco.sp.gov.br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Tel.: 2183-6710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4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165" name="Google Shape;165;p4"/>
          <p:cNvSpPr txBox="1"/>
          <p:nvPr>
            <p:ph idx="1" type="body"/>
          </p:nvPr>
        </p:nvSpPr>
        <p:spPr>
          <a:xfrm>
            <a:off x="677334" y="2115386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Dentre as seguranças afiançadas pelo SUAS, temos: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Segurança de acolhida, provida por meio da oferta pública de espaços e serviços para a realização da proteção social básica e especial;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oferta de uma rede de serviços e de locais de permanência de indivíduos e famílias sob curta, média e longa permanência. </a:t>
            </a:r>
            <a:endParaRPr/>
          </a:p>
        </p:txBody>
      </p:sp>
      <p:pic>
        <p:nvPicPr>
          <p:cNvPr id="166" name="Google Shape;16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172" name="Google Shape;172;p5"/>
          <p:cNvSpPr txBox="1"/>
          <p:nvPr>
            <p:ph idx="1" type="body"/>
          </p:nvPr>
        </p:nvSpPr>
        <p:spPr>
          <a:xfrm>
            <a:off x="677334" y="2560143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Proteção Social Básica: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CRAS (9 unidades)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Centros de Convivência (2 unidades)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</p:txBody>
      </p:sp>
      <p:pic>
        <p:nvPicPr>
          <p:cNvPr id="173" name="Google Shape;17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sp>
        <p:nvSpPr>
          <p:cNvPr id="179" name="Google Shape;179;p6"/>
          <p:cNvSpPr txBox="1"/>
          <p:nvPr>
            <p:ph idx="1" type="body"/>
          </p:nvPr>
        </p:nvSpPr>
        <p:spPr>
          <a:xfrm>
            <a:off x="677334" y="2367627"/>
            <a:ext cx="7832477" cy="38807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Proteção Social Especial: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CREAS (2 unidades)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Centro POP (1 unidade)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lang="pt-BR" sz="2400"/>
              <a:t>Acolhimento institucional (10 unidades)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sz="2400"/>
          </a:p>
        </p:txBody>
      </p:sp>
      <p:pic>
        <p:nvPicPr>
          <p:cNvPr id="180" name="Google Shape;18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186" name="Google Shape;18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7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CRAS 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188" name="Google Shape;188;p7"/>
          <p:cNvGraphicFramePr/>
          <p:nvPr/>
        </p:nvGraphicFramePr>
        <p:xfrm>
          <a:off x="1630195" y="256197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552825"/>
                <a:gridCol w="1612425"/>
                <a:gridCol w="1696925"/>
                <a:gridCol w="1828800"/>
              </a:tblGrid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7099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acompanhadas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no grupo PAIF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participantes do SCFV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Piratininga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229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59,58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50,67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Munhoz Jr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310,42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113,42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32,92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Veloso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414,83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175,17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102,42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26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Santo Antonio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79,5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95,5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19,5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Km 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236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92,33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43,42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Bonança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462,25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53,25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2,25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Padroeira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152,08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53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30,75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Rochdale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320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32,92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15,5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1º de Maio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284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67,75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13,92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543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2488,08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742,92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311,35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194" name="Google Shape;19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8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CRAS 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196" name="Google Shape;196;p8"/>
          <p:cNvGraphicFramePr/>
          <p:nvPr/>
        </p:nvGraphicFramePr>
        <p:xfrm>
          <a:off x="1549101" y="266406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477725"/>
                <a:gridCol w="1685850"/>
                <a:gridCol w="1705700"/>
                <a:gridCol w="1793625"/>
              </a:tblGrid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2019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68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acompanhadas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no grupo PAIF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participantes do SCFV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Piratininga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390,42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53,36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Munhoz Jr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382,08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93,82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31,45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Veloso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468,17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191,17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76,64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61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Santo Antonio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126,5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81,18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15,64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Km 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394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112,36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36,18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Bonança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596,75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57,91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0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Padroeira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400,5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79,18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54,36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Rochdale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275,17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62,27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14,09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CRAS 1º de Maio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363,5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75,64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29,18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2435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TOTAL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3397,09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806,89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291,54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 txBox="1"/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t/>
            </a:r>
            <a:endParaRPr/>
          </a:p>
        </p:txBody>
      </p:sp>
      <p:pic>
        <p:nvPicPr>
          <p:cNvPr id="202" name="Google Shape;20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3625" y="202696"/>
            <a:ext cx="1235476" cy="1598851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9"/>
          <p:cNvSpPr txBox="1"/>
          <p:nvPr>
            <p:ph idx="1" type="body"/>
          </p:nvPr>
        </p:nvSpPr>
        <p:spPr>
          <a:xfrm>
            <a:off x="677334" y="1670539"/>
            <a:ext cx="8596668" cy="43708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pt-BR"/>
              <a:t>CRAS </a:t>
            </a:r>
            <a:endParaRPr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pt-BR"/>
              <a:t>RMA 2018-2019</a:t>
            </a:r>
            <a:endParaRPr/>
          </a:p>
          <a:p>
            <a:pPr indent="-251459" lvl="0" marL="342900" rtl="0" algn="l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graphicFrame>
        <p:nvGraphicFramePr>
          <p:cNvPr id="204" name="Google Shape;204;p9"/>
          <p:cNvGraphicFramePr/>
          <p:nvPr/>
        </p:nvGraphicFramePr>
        <p:xfrm>
          <a:off x="1549101" y="3162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{EC947B81-3F0D-459A-9C20-BDF3A31CB0D1}</a:tableStyleId>
              </a:tblPr>
              <a:tblGrid>
                <a:gridCol w="1492675"/>
                <a:gridCol w="1822625"/>
                <a:gridCol w="1995450"/>
                <a:gridCol w="1712650"/>
              </a:tblGrid>
              <a:tr h="6289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 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acompanhadas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Famílias no grupo PAIF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100" u="none" cap="none" strike="noStrike"/>
                        <a:t>Média mensal de participantes do SCFV</a:t>
                      </a:r>
                      <a:endParaRPr b="0" i="0" sz="11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  <a:tr h="314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Taxa de variação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36,53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8,61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600" u="none" cap="none" strike="noStrike"/>
                        <a:t>-6,36</a:t>
                      </a:r>
                      <a:endParaRPr b="0" i="0" sz="16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625" marB="0" marR="7625" marL="7625" anchor="b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acetado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2020-07-14T11:42:10Z</dcterms:created>
  <dc:creator>Gustavo Lopes Borba</dc:creator>
</cp:coreProperties>
</file>